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1" r:id="rId4"/>
    <p:sldId id="268" r:id="rId5"/>
    <p:sldId id="262" r:id="rId6"/>
    <p:sldId id="263" r:id="rId7"/>
    <p:sldId id="264" r:id="rId8"/>
    <p:sldId id="265" r:id="rId9"/>
    <p:sldId id="266" r:id="rId10"/>
    <p:sldId id="267" r:id="rId11"/>
    <p:sldId id="25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27D8E8-334D-424F-952D-8C3DECC65660}" type="datetimeFigureOut">
              <a:rPr lang="en-US" smtClean="0"/>
              <a:t>6/5/2017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386A7-1651-4D54-8626-C0CD8B01F7B6}" type="slidenum">
              <a:rPr lang="en-US" smtClean="0"/>
              <a:t>‹#›</a:t>
            </a:fld>
            <a:endParaRPr lang="en-US"/>
          </a:p>
        </p:txBody>
      </p:sp>
    </p:spTree>
    <p:extLst>
      <p:ext uri="{BB962C8B-B14F-4D97-AF65-F5344CB8AC3E}">
        <p14:creationId xmlns:p14="http://schemas.microsoft.com/office/powerpoint/2010/main" val="3355221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1386A7-1651-4D54-8626-C0CD8B01F7B6}" type="slidenum">
              <a:rPr lang="en-US" smtClean="0"/>
              <a:t>3</a:t>
            </a:fld>
            <a:endParaRPr lang="en-US"/>
          </a:p>
        </p:txBody>
      </p:sp>
    </p:spTree>
    <p:extLst>
      <p:ext uri="{BB962C8B-B14F-4D97-AF65-F5344CB8AC3E}">
        <p14:creationId xmlns:p14="http://schemas.microsoft.com/office/powerpoint/2010/main" val="2621081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r>
              <a:rPr lang="en-US" smtClean="0"/>
              <a:t>July 18, 2016</a:t>
            </a:r>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ICAP - Springfield</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18, 2016</a:t>
            </a:r>
            <a:endParaRPr lang="en-US"/>
          </a:p>
        </p:txBody>
      </p:sp>
      <p:sp>
        <p:nvSpPr>
          <p:cNvPr id="5" name="Footer Placeholder 4"/>
          <p:cNvSpPr>
            <a:spLocks noGrp="1"/>
          </p:cNvSpPr>
          <p:nvPr>
            <p:ph type="ftr" sz="quarter" idx="11"/>
          </p:nvPr>
        </p:nvSpPr>
        <p:spPr/>
        <p:txBody>
          <a:bodyPr/>
          <a:lstStyle/>
          <a:p>
            <a:r>
              <a:rPr lang="en-US" smtClean="0"/>
              <a:t>ICAP - Springfield</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18, 2016</a:t>
            </a:r>
            <a:endParaRPr lang="en-US"/>
          </a:p>
        </p:txBody>
      </p:sp>
      <p:sp>
        <p:nvSpPr>
          <p:cNvPr id="5" name="Footer Placeholder 4"/>
          <p:cNvSpPr>
            <a:spLocks noGrp="1"/>
          </p:cNvSpPr>
          <p:nvPr>
            <p:ph type="ftr" sz="quarter" idx="11"/>
          </p:nvPr>
        </p:nvSpPr>
        <p:spPr/>
        <p:txBody>
          <a:bodyPr/>
          <a:lstStyle/>
          <a:p>
            <a:r>
              <a:rPr lang="en-US" smtClean="0"/>
              <a:t>ICAP - Springfield</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r>
              <a:rPr lang="en-US" smtClean="0"/>
              <a:t>July 18, 2016</a:t>
            </a:r>
            <a:endParaRPr lang="en-US"/>
          </a:p>
        </p:txBody>
      </p:sp>
      <p:sp>
        <p:nvSpPr>
          <p:cNvPr id="5" name="Footer Placeholder 4"/>
          <p:cNvSpPr>
            <a:spLocks noGrp="1"/>
          </p:cNvSpPr>
          <p:nvPr>
            <p:ph type="ftr" sz="quarter" idx="11"/>
          </p:nvPr>
        </p:nvSpPr>
        <p:spPr/>
        <p:txBody>
          <a:bodyPr/>
          <a:lstStyle/>
          <a:p>
            <a:r>
              <a:rPr lang="en-US" smtClean="0"/>
              <a:t>ICAP - Springfield</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18, 2016</a:t>
            </a:r>
            <a:endParaRPr lang="en-US"/>
          </a:p>
        </p:txBody>
      </p:sp>
      <p:sp>
        <p:nvSpPr>
          <p:cNvPr id="5" name="Footer Placeholder 4"/>
          <p:cNvSpPr>
            <a:spLocks noGrp="1"/>
          </p:cNvSpPr>
          <p:nvPr>
            <p:ph type="ftr" sz="quarter" idx="11"/>
          </p:nvPr>
        </p:nvSpPr>
        <p:spPr/>
        <p:txBody>
          <a:bodyPr/>
          <a:lstStyle/>
          <a:p>
            <a:r>
              <a:rPr lang="en-US" smtClean="0"/>
              <a:t>ICAP - Springfield</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r>
              <a:rPr lang="en-US" smtClean="0"/>
              <a:t>July 18, 2016</a:t>
            </a:r>
            <a:endParaRPr lang="en-US"/>
          </a:p>
        </p:txBody>
      </p:sp>
      <p:sp>
        <p:nvSpPr>
          <p:cNvPr id="6" name="Footer Placeholder 5"/>
          <p:cNvSpPr>
            <a:spLocks noGrp="1"/>
          </p:cNvSpPr>
          <p:nvPr>
            <p:ph type="ftr" sz="quarter" idx="11"/>
          </p:nvPr>
        </p:nvSpPr>
        <p:spPr/>
        <p:txBody>
          <a:bodyPr/>
          <a:lstStyle/>
          <a:p>
            <a:r>
              <a:rPr lang="en-US" smtClean="0"/>
              <a:t>ICAP - Springfield</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r>
              <a:rPr lang="en-US" smtClean="0"/>
              <a:t>July 18, 2016</a:t>
            </a:r>
            <a:endParaRPr lang="en-US"/>
          </a:p>
        </p:txBody>
      </p:sp>
      <p:sp>
        <p:nvSpPr>
          <p:cNvPr id="8" name="Footer Placeholder 7"/>
          <p:cNvSpPr>
            <a:spLocks noGrp="1"/>
          </p:cNvSpPr>
          <p:nvPr>
            <p:ph type="ftr" sz="quarter" idx="11"/>
          </p:nvPr>
        </p:nvSpPr>
        <p:spPr/>
        <p:txBody>
          <a:bodyPr/>
          <a:lstStyle/>
          <a:p>
            <a:r>
              <a:rPr lang="en-US" smtClean="0"/>
              <a:t>ICAP - Springfield</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July 18, 2016</a:t>
            </a:r>
            <a:endParaRPr lang="en-US"/>
          </a:p>
        </p:txBody>
      </p:sp>
      <p:sp>
        <p:nvSpPr>
          <p:cNvPr id="4" name="Footer Placeholder 3"/>
          <p:cNvSpPr>
            <a:spLocks noGrp="1"/>
          </p:cNvSpPr>
          <p:nvPr>
            <p:ph type="ftr" sz="quarter" idx="11"/>
          </p:nvPr>
        </p:nvSpPr>
        <p:spPr/>
        <p:txBody>
          <a:bodyPr/>
          <a:lstStyle/>
          <a:p>
            <a:r>
              <a:rPr lang="en-US" smtClean="0"/>
              <a:t>ICAP - Springfield</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18, 2016</a:t>
            </a:r>
            <a:endParaRPr lang="en-US"/>
          </a:p>
        </p:txBody>
      </p:sp>
      <p:sp>
        <p:nvSpPr>
          <p:cNvPr id="3" name="Footer Placeholder 2"/>
          <p:cNvSpPr>
            <a:spLocks noGrp="1"/>
          </p:cNvSpPr>
          <p:nvPr>
            <p:ph type="ftr" sz="quarter" idx="11"/>
          </p:nvPr>
        </p:nvSpPr>
        <p:spPr/>
        <p:txBody>
          <a:bodyPr/>
          <a:lstStyle/>
          <a:p>
            <a:r>
              <a:rPr lang="en-US" smtClean="0"/>
              <a:t>ICAP - Springfield</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18, 2016</a:t>
            </a:r>
            <a:endParaRPr lang="en-US"/>
          </a:p>
        </p:txBody>
      </p:sp>
      <p:sp>
        <p:nvSpPr>
          <p:cNvPr id="6" name="Footer Placeholder 5"/>
          <p:cNvSpPr>
            <a:spLocks noGrp="1"/>
          </p:cNvSpPr>
          <p:nvPr>
            <p:ph type="ftr" sz="quarter" idx="11"/>
          </p:nvPr>
        </p:nvSpPr>
        <p:spPr/>
        <p:txBody>
          <a:bodyPr/>
          <a:lstStyle/>
          <a:p>
            <a:r>
              <a:rPr lang="en-US" smtClean="0"/>
              <a:t>ICAP - Springfield</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18, 2016</a:t>
            </a:r>
            <a:endParaRPr lang="en-US"/>
          </a:p>
        </p:txBody>
      </p:sp>
      <p:sp>
        <p:nvSpPr>
          <p:cNvPr id="6" name="Footer Placeholder 5"/>
          <p:cNvSpPr>
            <a:spLocks noGrp="1"/>
          </p:cNvSpPr>
          <p:nvPr>
            <p:ph type="ftr" sz="quarter" idx="11"/>
          </p:nvPr>
        </p:nvSpPr>
        <p:spPr/>
        <p:txBody>
          <a:bodyPr/>
          <a:lstStyle/>
          <a:p>
            <a:r>
              <a:rPr lang="en-US" smtClean="0"/>
              <a:t>ICAP - Springfield</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r>
              <a:rPr lang="en-US" smtClean="0"/>
              <a:t>July 18, 2016</a:t>
            </a:r>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ICAP - Springfield</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514600"/>
          </a:xfrm>
        </p:spPr>
        <p:txBody>
          <a:bodyPr/>
          <a:lstStyle/>
          <a:p>
            <a:r>
              <a:rPr lang="en-US" sz="5400" dirty="0" smtClean="0">
                <a:effectLst>
                  <a:outerShdw blurRad="38100" dist="38100" dir="2700000" algn="tl">
                    <a:srgbClr val="000000">
                      <a:alpha val="43137"/>
                    </a:srgbClr>
                  </a:outerShdw>
                </a:effectLst>
              </a:rPr>
              <a:t>Know Your Role:</a:t>
            </a:r>
            <a:r>
              <a:rPr lang="en-US" sz="4000" dirty="0" smtClean="0">
                <a:effectLst>
                  <a:outerShdw blurRad="38100" dist="38100" dir="2700000" algn="tl">
                    <a:srgbClr val="000000">
                      <a:alpha val="43137"/>
                    </a:srgbClr>
                  </a:outerShdw>
                </a:effectLst>
              </a:rPr>
              <a:t/>
            </a:r>
            <a:br>
              <a:rPr lang="en-US" sz="4000" dirty="0" smtClean="0">
                <a:effectLst>
                  <a:outerShdw blurRad="38100" dist="38100" dir="2700000" algn="tl">
                    <a:srgbClr val="000000">
                      <a:alpha val="43137"/>
                    </a:srgbClr>
                  </a:outerShdw>
                </a:effectLst>
              </a:rPr>
            </a:br>
            <a:r>
              <a:rPr lang="en-US" sz="3200" dirty="0" smtClean="0">
                <a:effectLst/>
              </a:rPr>
              <a:t>Appraising, Ethics, and the Law</a:t>
            </a:r>
            <a:endParaRPr lang="en-US" sz="3200" dirty="0"/>
          </a:p>
        </p:txBody>
      </p:sp>
      <p:sp>
        <p:nvSpPr>
          <p:cNvPr id="3" name="Subtitle 2"/>
          <p:cNvSpPr>
            <a:spLocks noGrp="1"/>
          </p:cNvSpPr>
          <p:nvPr>
            <p:ph type="subTitle" idx="1"/>
          </p:nvPr>
        </p:nvSpPr>
        <p:spPr>
          <a:xfrm>
            <a:off x="1371600" y="3657600"/>
            <a:ext cx="6400800" cy="2514600"/>
          </a:xfrm>
        </p:spPr>
        <p:txBody>
          <a:bodyPr>
            <a:normAutofit fontScale="77500" lnSpcReduction="20000"/>
          </a:bodyPr>
          <a:lstStyle/>
          <a:p>
            <a:pPr>
              <a:spcBef>
                <a:spcPts val="0"/>
              </a:spcBef>
            </a:pPr>
            <a:r>
              <a:rPr lang="en-US" sz="2800" dirty="0">
                <a:solidFill>
                  <a:schemeClr val="tx1"/>
                </a:solidFill>
              </a:rPr>
              <a:t>Presented by:</a:t>
            </a:r>
          </a:p>
          <a:p>
            <a:pPr>
              <a:spcBef>
                <a:spcPts val="0"/>
              </a:spcBef>
            </a:pPr>
            <a:r>
              <a:rPr lang="en-US" sz="2800" dirty="0">
                <a:solidFill>
                  <a:schemeClr val="tx1"/>
                </a:solidFill>
              </a:rPr>
              <a:t>Craig M. Capilla</a:t>
            </a:r>
          </a:p>
          <a:p>
            <a:pPr>
              <a:spcBef>
                <a:spcPts val="0"/>
              </a:spcBef>
            </a:pPr>
            <a:endParaRPr lang="en-US" sz="2800" dirty="0">
              <a:solidFill>
                <a:schemeClr val="tx1"/>
              </a:solidFill>
            </a:endParaRPr>
          </a:p>
          <a:p>
            <a:pPr>
              <a:spcBef>
                <a:spcPts val="0"/>
              </a:spcBef>
            </a:pPr>
            <a:endParaRPr lang="en-US" sz="2000" dirty="0">
              <a:solidFill>
                <a:schemeClr val="tx1"/>
              </a:solidFill>
            </a:endParaRPr>
          </a:p>
          <a:p>
            <a:pPr>
              <a:spcBef>
                <a:spcPts val="0"/>
              </a:spcBef>
            </a:pPr>
            <a:endParaRPr lang="en-US" sz="2000" dirty="0">
              <a:solidFill>
                <a:schemeClr val="tx1"/>
              </a:solidFill>
            </a:endParaRPr>
          </a:p>
          <a:p>
            <a:pPr>
              <a:spcBef>
                <a:spcPts val="0"/>
              </a:spcBef>
            </a:pPr>
            <a:endParaRPr lang="en-US" sz="2000" dirty="0">
              <a:solidFill>
                <a:schemeClr val="tx1"/>
              </a:solidFill>
            </a:endParaRPr>
          </a:p>
          <a:p>
            <a:pPr>
              <a:spcBef>
                <a:spcPts val="0"/>
              </a:spcBef>
            </a:pPr>
            <a:endParaRPr lang="en-US" sz="2000" dirty="0">
              <a:solidFill>
                <a:schemeClr val="tx1"/>
              </a:solidFill>
            </a:endParaRPr>
          </a:p>
          <a:p>
            <a:pPr>
              <a:spcBef>
                <a:spcPts val="0"/>
              </a:spcBef>
            </a:pPr>
            <a:endParaRPr lang="en-US" sz="2000" dirty="0">
              <a:solidFill>
                <a:schemeClr val="tx1"/>
              </a:solidFill>
            </a:endParaRPr>
          </a:p>
          <a:p>
            <a:pPr>
              <a:spcBef>
                <a:spcPts val="0"/>
              </a:spcBef>
            </a:pPr>
            <a:r>
              <a:rPr lang="en-US" sz="2000" dirty="0">
                <a:solidFill>
                  <a:schemeClr val="tx1"/>
                </a:solidFill>
              </a:rPr>
              <a:t>181 Waukegan Road, Suite 205</a:t>
            </a:r>
          </a:p>
          <a:p>
            <a:pPr>
              <a:spcBef>
                <a:spcPts val="0"/>
              </a:spcBef>
            </a:pPr>
            <a:r>
              <a:rPr lang="en-US" sz="2000" dirty="0">
                <a:solidFill>
                  <a:schemeClr val="tx1"/>
                </a:solidFill>
              </a:rPr>
              <a:t>Northfield, IL 60093</a:t>
            </a:r>
          </a:p>
          <a:p>
            <a:pPr>
              <a:spcBef>
                <a:spcPts val="0"/>
              </a:spcBef>
            </a:pPr>
            <a:r>
              <a:rPr lang="en-US" sz="2000" dirty="0">
                <a:solidFill>
                  <a:schemeClr val="tx1"/>
                </a:solidFill>
              </a:rPr>
              <a:t>Phone:  847-716-2380</a:t>
            </a:r>
          </a:p>
          <a:p>
            <a:endParaRPr lang="en-US" dirty="0"/>
          </a:p>
        </p:txBody>
      </p:sp>
      <p:sp>
        <p:nvSpPr>
          <p:cNvPr id="4" name="Date Placeholder 3"/>
          <p:cNvSpPr>
            <a:spLocks noGrp="1"/>
          </p:cNvSpPr>
          <p:nvPr>
            <p:ph type="dt" sz="half" idx="10"/>
          </p:nvPr>
        </p:nvSpPr>
        <p:spPr/>
        <p:txBody>
          <a:bodyPr/>
          <a:lstStyle/>
          <a:p>
            <a:r>
              <a:rPr lang="en-US" dirty="0" smtClean="0"/>
              <a:t>June 5, 2017</a:t>
            </a:r>
            <a:endParaRPr lang="en-US" dirty="0"/>
          </a:p>
        </p:txBody>
      </p:sp>
      <p:sp>
        <p:nvSpPr>
          <p:cNvPr id="5" name="Slide Number Placeholder 4"/>
          <p:cNvSpPr>
            <a:spLocks noGrp="1"/>
          </p:cNvSpPr>
          <p:nvPr>
            <p:ph type="sldNum" sz="quarter" idx="11"/>
          </p:nvPr>
        </p:nvSpPr>
        <p:spPr/>
        <p:txBody>
          <a:bodyPr/>
          <a:lstStyle/>
          <a:p>
            <a:fld id="{BA9B540C-44DA-4F69-89C9-7C84606640D3}" type="slidenum">
              <a:rPr lang="en-US" smtClean="0"/>
              <a:pPr/>
              <a:t>1</a:t>
            </a:fld>
            <a:endParaRPr lang="en-US" dirty="0"/>
          </a:p>
        </p:txBody>
      </p:sp>
      <p:sp>
        <p:nvSpPr>
          <p:cNvPr id="6" name="Footer Placeholder 5"/>
          <p:cNvSpPr>
            <a:spLocks noGrp="1"/>
          </p:cNvSpPr>
          <p:nvPr>
            <p:ph type="ftr" sz="quarter" idx="12"/>
          </p:nvPr>
        </p:nvSpPr>
        <p:spPr/>
        <p:txBody>
          <a:bodyPr/>
          <a:lstStyle/>
          <a:p>
            <a:r>
              <a:rPr lang="en-US" dirty="0" smtClean="0"/>
              <a:t>ICAP - Springfield</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1670" y="4343400"/>
            <a:ext cx="3020660" cy="938854"/>
          </a:xfrm>
          <a:prstGeom prst="rect">
            <a:avLst/>
          </a:prstGeom>
        </p:spPr>
      </p:pic>
    </p:spTree>
    <p:extLst>
      <p:ext uri="{BB962C8B-B14F-4D97-AF65-F5344CB8AC3E}">
        <p14:creationId xmlns:p14="http://schemas.microsoft.com/office/powerpoint/2010/main" val="3533031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2"/>
                </a:solidFill>
              </a:rPr>
              <a:t>Appraiser agreed to perform tax appeal services for a percentage of the amount of reduction. Appraiser further guaranteed a minimum percentage of reduction or he would take no fee.</a:t>
            </a:r>
          </a:p>
          <a:p>
            <a:pPr lvl="1"/>
            <a:r>
              <a:rPr lang="en-US" dirty="0" smtClean="0">
                <a:solidFill>
                  <a:schemeClr val="tx2"/>
                </a:solidFill>
              </a:rPr>
              <a:t>Complaint filed with IDFPR leading to ethics charge.</a:t>
            </a:r>
          </a:p>
          <a:p>
            <a:pPr lvl="1"/>
            <a:r>
              <a:rPr lang="en-US" dirty="0" smtClean="0">
                <a:solidFill>
                  <a:schemeClr val="tx2"/>
                </a:solidFill>
              </a:rPr>
              <a:t>Appraiser induced the complaining party not to testify at </a:t>
            </a:r>
            <a:r>
              <a:rPr lang="en-US" dirty="0">
                <a:solidFill>
                  <a:schemeClr val="tx2"/>
                </a:solidFill>
              </a:rPr>
              <a:t>F</a:t>
            </a:r>
            <a:r>
              <a:rPr lang="en-US" dirty="0" smtClean="0">
                <a:solidFill>
                  <a:schemeClr val="tx2"/>
                </a:solidFill>
              </a:rPr>
              <a:t>ormal Hearing.</a:t>
            </a:r>
          </a:p>
          <a:p>
            <a:pPr lvl="1"/>
            <a:r>
              <a:rPr lang="en-US" dirty="0" smtClean="0">
                <a:solidFill>
                  <a:schemeClr val="tx2"/>
                </a:solidFill>
              </a:rPr>
              <a:t>Offered cash so as not to leave a paper trail…</a:t>
            </a:r>
          </a:p>
          <a:p>
            <a:pPr lvl="1"/>
            <a:r>
              <a:rPr lang="en-US" dirty="0" smtClean="0">
                <a:solidFill>
                  <a:schemeClr val="tx2"/>
                </a:solidFill>
              </a:rPr>
              <a:t>Had complaining party sign contract agreeing to cash payment in exchange for no testimony.</a:t>
            </a:r>
          </a:p>
          <a:p>
            <a:pPr lvl="1"/>
            <a:endParaRPr lang="en-US" dirty="0" smtClean="0">
              <a:solidFill>
                <a:schemeClr val="tx2"/>
              </a:solidFill>
            </a:endParaRPr>
          </a:p>
          <a:p>
            <a:pPr lvl="1"/>
            <a:r>
              <a:rPr lang="en-US" dirty="0">
                <a:solidFill>
                  <a:schemeClr val="tx2"/>
                </a:solidFill>
              </a:rPr>
              <a:t>Joseph Vega, Chicago – certified residential real estate appraiser license (556-001972) indefinitely suspended for a minimum of 18 months and fined $750 after submitted a misleading appraisal report replete with errors and discrepancies, having improperly conditioned payment for his services on the outcome of the assignment and having made an unethical agreement in which he returned a fee to a client in exchange for the client agreeing not to testify against him. </a:t>
            </a:r>
            <a:endParaRPr lang="en-US" dirty="0" smtClean="0">
              <a:solidFill>
                <a:schemeClr val="tx2"/>
              </a:solidFill>
            </a:endParaRPr>
          </a:p>
        </p:txBody>
      </p:sp>
      <p:sp>
        <p:nvSpPr>
          <p:cNvPr id="4" name="Date Placeholder 3"/>
          <p:cNvSpPr>
            <a:spLocks noGrp="1"/>
          </p:cNvSpPr>
          <p:nvPr>
            <p:ph type="dt" sz="half" idx="10"/>
          </p:nvPr>
        </p:nvSpPr>
        <p:spPr/>
        <p:txBody>
          <a:bodyPr/>
          <a:lstStyle/>
          <a:p>
            <a:r>
              <a:rPr lang="en-US" dirty="0" smtClean="0"/>
              <a:t>June 5, 2017</a:t>
            </a:r>
            <a:endParaRPr lang="en-US" dirty="0"/>
          </a:p>
        </p:txBody>
      </p:sp>
      <p:sp>
        <p:nvSpPr>
          <p:cNvPr id="5" name="Footer Placeholder 4"/>
          <p:cNvSpPr>
            <a:spLocks noGrp="1"/>
          </p:cNvSpPr>
          <p:nvPr>
            <p:ph type="ftr" sz="quarter" idx="11"/>
          </p:nvPr>
        </p:nvSpPr>
        <p:spPr/>
        <p:txBody>
          <a:bodyPr/>
          <a:lstStyle/>
          <a:p>
            <a:r>
              <a:rPr lang="en-US" dirty="0" smtClean="0"/>
              <a:t>ICAP - Springfield</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10</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0458" y="6185022"/>
            <a:ext cx="1554358" cy="482803"/>
          </a:xfrm>
          <a:prstGeom prst="rect">
            <a:avLst/>
          </a:prstGeom>
        </p:spPr>
      </p:pic>
    </p:spTree>
    <p:extLst>
      <p:ext uri="{BB962C8B-B14F-4D97-AF65-F5344CB8AC3E}">
        <p14:creationId xmlns:p14="http://schemas.microsoft.com/office/powerpoint/2010/main" val="25409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down)">
                                      <p:cBhvr>
                                        <p:cTn id="23" dur="580">
                                          <p:stCondLst>
                                            <p:cond delay="0"/>
                                          </p:stCondLst>
                                        </p:cTn>
                                        <p:tgtEl>
                                          <p:spTgt spid="3">
                                            <p:txEl>
                                              <p:pRg st="6" end="6"/>
                                            </p:txEl>
                                          </p:spTgt>
                                        </p:tgtEl>
                                      </p:cBhvr>
                                    </p:animEffect>
                                    <p:anim calcmode="lin" valueType="num">
                                      <p:cBhvr>
                                        <p:cTn id="2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6" end="6"/>
                                            </p:txEl>
                                          </p:spTgt>
                                        </p:tgtEl>
                                      </p:cBhvr>
                                      <p:to x="100000" y="60000"/>
                                    </p:animScale>
                                    <p:animScale>
                                      <p:cBhvr>
                                        <p:cTn id="30" dur="166" decel="50000">
                                          <p:stCondLst>
                                            <p:cond delay="676"/>
                                          </p:stCondLst>
                                        </p:cTn>
                                        <p:tgtEl>
                                          <p:spTgt spid="3">
                                            <p:txEl>
                                              <p:pRg st="6" end="6"/>
                                            </p:txEl>
                                          </p:spTgt>
                                        </p:tgtEl>
                                      </p:cBhvr>
                                      <p:to x="100000" y="100000"/>
                                    </p:animScale>
                                    <p:animScale>
                                      <p:cBhvr>
                                        <p:cTn id="31" dur="26">
                                          <p:stCondLst>
                                            <p:cond delay="1312"/>
                                          </p:stCondLst>
                                        </p:cTn>
                                        <p:tgtEl>
                                          <p:spTgt spid="3">
                                            <p:txEl>
                                              <p:pRg st="6" end="6"/>
                                            </p:txEl>
                                          </p:spTgt>
                                        </p:tgtEl>
                                      </p:cBhvr>
                                      <p:to x="100000" y="80000"/>
                                    </p:animScale>
                                    <p:animScale>
                                      <p:cBhvr>
                                        <p:cTn id="32" dur="166" decel="50000">
                                          <p:stCondLst>
                                            <p:cond delay="1338"/>
                                          </p:stCondLst>
                                        </p:cTn>
                                        <p:tgtEl>
                                          <p:spTgt spid="3">
                                            <p:txEl>
                                              <p:pRg st="6" end="6"/>
                                            </p:txEl>
                                          </p:spTgt>
                                        </p:tgtEl>
                                      </p:cBhvr>
                                      <p:to x="100000" y="100000"/>
                                    </p:animScale>
                                    <p:animScale>
                                      <p:cBhvr>
                                        <p:cTn id="33" dur="26">
                                          <p:stCondLst>
                                            <p:cond delay="1642"/>
                                          </p:stCondLst>
                                        </p:cTn>
                                        <p:tgtEl>
                                          <p:spTgt spid="3">
                                            <p:txEl>
                                              <p:pRg st="6" end="6"/>
                                            </p:txEl>
                                          </p:spTgt>
                                        </p:tgtEl>
                                      </p:cBhvr>
                                      <p:to x="100000" y="90000"/>
                                    </p:animScale>
                                    <p:animScale>
                                      <p:cBhvr>
                                        <p:cTn id="34" dur="166" decel="50000">
                                          <p:stCondLst>
                                            <p:cond delay="1668"/>
                                          </p:stCondLst>
                                        </p:cTn>
                                        <p:tgtEl>
                                          <p:spTgt spid="3">
                                            <p:txEl>
                                              <p:pRg st="6" end="6"/>
                                            </p:txEl>
                                          </p:spTgt>
                                        </p:tgtEl>
                                      </p:cBhvr>
                                      <p:to x="100000" y="100000"/>
                                    </p:animScale>
                                    <p:animScale>
                                      <p:cBhvr>
                                        <p:cTn id="35" dur="26">
                                          <p:stCondLst>
                                            <p:cond delay="1808"/>
                                          </p:stCondLst>
                                        </p:cTn>
                                        <p:tgtEl>
                                          <p:spTgt spid="3">
                                            <p:txEl>
                                              <p:pRg st="6" end="6"/>
                                            </p:txEl>
                                          </p:spTgt>
                                        </p:tgtEl>
                                      </p:cBhvr>
                                      <p:to x="100000" y="95000"/>
                                    </p:animScale>
                                    <p:animScale>
                                      <p:cBhvr>
                                        <p:cTn id="36"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838200"/>
          </a:xfrm>
        </p:spPr>
        <p:txBody>
          <a:bodyPr/>
          <a:lstStyle/>
          <a:p>
            <a:r>
              <a:rPr lang="en-US" sz="4800" dirty="0" smtClean="0"/>
              <a:t/>
            </a:r>
            <a:br>
              <a:rPr lang="en-US" sz="4800" dirty="0" smtClean="0"/>
            </a:br>
            <a:r>
              <a:rPr lang="en-US" sz="4800" dirty="0"/>
              <a:t/>
            </a:r>
            <a:br>
              <a:rPr lang="en-US" sz="4800" dirty="0"/>
            </a:br>
            <a:r>
              <a:rPr lang="en-US" sz="4000" dirty="0" smtClean="0"/>
              <a:t>Bio-Contact </a:t>
            </a:r>
            <a:r>
              <a:rPr lang="en-US" sz="4000" dirty="0"/>
              <a:t>Information</a:t>
            </a:r>
          </a:p>
        </p:txBody>
      </p:sp>
      <p:sp>
        <p:nvSpPr>
          <p:cNvPr id="3" name="Content Placeholder 2"/>
          <p:cNvSpPr>
            <a:spLocks noGrp="1"/>
          </p:cNvSpPr>
          <p:nvPr>
            <p:ph idx="1"/>
          </p:nvPr>
        </p:nvSpPr>
        <p:spPr>
          <a:xfrm>
            <a:off x="381000" y="2057400"/>
            <a:ext cx="8153400" cy="4144963"/>
          </a:xfrm>
        </p:spPr>
        <p:txBody>
          <a:bodyPr anchor="ctr">
            <a:normAutofit fontScale="62500" lnSpcReduction="20000"/>
          </a:bodyPr>
          <a:lstStyle/>
          <a:p>
            <a:pPr marL="457200" indent="0" algn="just">
              <a:lnSpc>
                <a:spcPct val="110000"/>
              </a:lnSpc>
              <a:buNone/>
            </a:pPr>
            <a:r>
              <a:rPr lang="en-US" dirty="0">
                <a:solidFill>
                  <a:schemeClr val="tx2"/>
                </a:solidFill>
              </a:rPr>
              <a:t>Craig Capilla is a trial lawyer, concentrating his practice in a wide range of civil litigation, including professional liability and commercial claims. He has successfully defended residential and commercial appraisers and appraisal firms accused of negligence or improper activity in their valuation services. Craig has also represented numerous licensed professionals in </a:t>
            </a:r>
            <a:r>
              <a:rPr lang="en-US" dirty="0" smtClean="0">
                <a:solidFill>
                  <a:schemeClr val="tx2"/>
                </a:solidFill>
              </a:rPr>
              <a:t>Illinois state </a:t>
            </a:r>
            <a:r>
              <a:rPr lang="en-US" dirty="0">
                <a:solidFill>
                  <a:schemeClr val="tx2"/>
                </a:solidFill>
              </a:rPr>
              <a:t>licensing </a:t>
            </a:r>
            <a:r>
              <a:rPr lang="en-US" dirty="0" smtClean="0">
                <a:solidFill>
                  <a:schemeClr val="tx2"/>
                </a:solidFill>
              </a:rPr>
              <a:t>matters </a:t>
            </a:r>
            <a:r>
              <a:rPr lang="en-US" dirty="0">
                <a:solidFill>
                  <a:schemeClr val="tx2"/>
                </a:solidFill>
              </a:rPr>
              <a:t>including real estate brokers, real estate appraisers, and medical doctors, process servers, mortgage loan originators and brokers. He has </a:t>
            </a:r>
            <a:r>
              <a:rPr lang="en-US" dirty="0" smtClean="0">
                <a:solidFill>
                  <a:schemeClr val="tx2"/>
                </a:solidFill>
              </a:rPr>
              <a:t>represented clients in both state and federal lawsuits and has appeared in various judicial circuits across Illinois and in Wisconsin. </a:t>
            </a:r>
            <a:r>
              <a:rPr lang="en-US" dirty="0">
                <a:solidFill>
                  <a:schemeClr val="tx2"/>
                </a:solidFill>
              </a:rPr>
              <a:t>He has also assisted professionals with licensing proceedings in Wisconsin, Iowa, and Missouri. </a:t>
            </a:r>
            <a:endParaRPr lang="en-US" dirty="0" smtClean="0">
              <a:solidFill>
                <a:schemeClr val="tx2"/>
              </a:solidFill>
            </a:endParaRPr>
          </a:p>
          <a:p>
            <a:pPr marL="457200" indent="0" algn="just">
              <a:lnSpc>
                <a:spcPct val="110000"/>
              </a:lnSpc>
              <a:buNone/>
            </a:pPr>
            <a:endParaRPr lang="en-US" dirty="0">
              <a:solidFill>
                <a:schemeClr val="tx2"/>
              </a:solidFill>
            </a:endParaRPr>
          </a:p>
          <a:p>
            <a:pPr marL="457200" indent="0" algn="just">
              <a:lnSpc>
                <a:spcPct val="110000"/>
              </a:lnSpc>
              <a:buNone/>
            </a:pPr>
            <a:r>
              <a:rPr lang="en-US" dirty="0">
                <a:solidFill>
                  <a:schemeClr val="tx2"/>
                </a:solidFill>
              </a:rPr>
              <a:t>Craig earned a B.A. from the University of Michigan in 2004, majoring in History and Political Science. He then earned a </a:t>
            </a:r>
            <a:r>
              <a:rPr lang="en-US" dirty="0" err="1">
                <a:solidFill>
                  <a:schemeClr val="tx2"/>
                </a:solidFill>
              </a:rPr>
              <a:t>Juris</a:t>
            </a:r>
            <a:r>
              <a:rPr lang="en-US" dirty="0">
                <a:solidFill>
                  <a:schemeClr val="tx2"/>
                </a:solidFill>
              </a:rPr>
              <a:t> Doctor from the DePaul University College of Law in 2007. Craig is authorized to practice law in </a:t>
            </a:r>
            <a:r>
              <a:rPr lang="en-US" dirty="0" smtClean="0">
                <a:solidFill>
                  <a:schemeClr val="tx2"/>
                </a:solidFill>
              </a:rPr>
              <a:t>Illinois, Wisconsin, </a:t>
            </a:r>
            <a:r>
              <a:rPr lang="en-US" dirty="0">
                <a:solidFill>
                  <a:schemeClr val="tx2"/>
                </a:solidFill>
              </a:rPr>
              <a:t>and is a member of the trial bar of the United States District Court for the Northern District of Illinois. </a:t>
            </a:r>
          </a:p>
          <a:p>
            <a:pPr marL="457200" indent="0" algn="just">
              <a:lnSpc>
                <a:spcPct val="110000"/>
              </a:lnSpc>
              <a:buNone/>
            </a:pPr>
            <a:endParaRPr lang="en-US" dirty="0">
              <a:solidFill>
                <a:schemeClr val="tx2"/>
              </a:solidFill>
            </a:endParaRPr>
          </a:p>
          <a:p>
            <a:pPr marL="457200" indent="0" algn="just">
              <a:lnSpc>
                <a:spcPct val="110000"/>
              </a:lnSpc>
              <a:buNone/>
            </a:pPr>
            <a:r>
              <a:rPr lang="en-US" dirty="0">
                <a:solidFill>
                  <a:schemeClr val="tx2"/>
                </a:solidFill>
              </a:rPr>
              <a:t>Craig can be reached at ccapilla@charlesfranklinlaw.com</a:t>
            </a:r>
          </a:p>
        </p:txBody>
      </p:sp>
      <p:sp>
        <p:nvSpPr>
          <p:cNvPr id="4" name="Date Placeholder 3"/>
          <p:cNvSpPr>
            <a:spLocks noGrp="1"/>
          </p:cNvSpPr>
          <p:nvPr>
            <p:ph type="dt" sz="half" idx="10"/>
          </p:nvPr>
        </p:nvSpPr>
        <p:spPr/>
        <p:txBody>
          <a:bodyPr/>
          <a:lstStyle/>
          <a:p>
            <a:r>
              <a:rPr lang="en-US" dirty="0" smtClean="0"/>
              <a:t>June 5, 2017</a:t>
            </a:r>
          </a:p>
        </p:txBody>
      </p:sp>
      <p:sp>
        <p:nvSpPr>
          <p:cNvPr id="5" name="Footer Placeholder 4"/>
          <p:cNvSpPr>
            <a:spLocks noGrp="1"/>
          </p:cNvSpPr>
          <p:nvPr>
            <p:ph type="ftr" sz="quarter" idx="11"/>
          </p:nvPr>
        </p:nvSpPr>
        <p:spPr/>
        <p:txBody>
          <a:bodyPr/>
          <a:lstStyle/>
          <a:p>
            <a:r>
              <a:rPr lang="en-US" dirty="0" smtClean="0"/>
              <a:t>ICAP - Springfield</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11</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0095" y="152411"/>
            <a:ext cx="3523810" cy="1095239"/>
          </a:xfrm>
          <a:prstGeom prst="rect">
            <a:avLst/>
          </a:prstGeom>
        </p:spPr>
      </p:pic>
    </p:spTree>
    <p:extLst>
      <p:ext uri="{BB962C8B-B14F-4D97-AF65-F5344CB8AC3E}">
        <p14:creationId xmlns:p14="http://schemas.microsoft.com/office/powerpoint/2010/main" val="4235983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Got Ethics?</a:t>
            </a:r>
            <a:endParaRPr lang="en-US" sz="5400" dirty="0"/>
          </a:p>
        </p:txBody>
      </p:sp>
      <p:sp>
        <p:nvSpPr>
          <p:cNvPr id="5" name="Date Placeholder 4"/>
          <p:cNvSpPr>
            <a:spLocks noGrp="1"/>
          </p:cNvSpPr>
          <p:nvPr>
            <p:ph type="dt" sz="half" idx="10"/>
          </p:nvPr>
        </p:nvSpPr>
        <p:spPr/>
        <p:txBody>
          <a:bodyPr/>
          <a:lstStyle/>
          <a:p>
            <a:r>
              <a:rPr lang="en-US" dirty="0" smtClean="0"/>
              <a:t>June 5, 2017</a:t>
            </a:r>
            <a:endParaRPr lang="en-US" dirty="0"/>
          </a:p>
        </p:txBody>
      </p:sp>
      <p:sp>
        <p:nvSpPr>
          <p:cNvPr id="6" name="Footer Placeholder 5"/>
          <p:cNvSpPr>
            <a:spLocks noGrp="1"/>
          </p:cNvSpPr>
          <p:nvPr>
            <p:ph type="ftr" sz="quarter" idx="11"/>
          </p:nvPr>
        </p:nvSpPr>
        <p:spPr/>
        <p:txBody>
          <a:bodyPr/>
          <a:lstStyle/>
          <a:p>
            <a:r>
              <a:rPr lang="en-US" dirty="0" smtClean="0"/>
              <a:t>ICAP - Springfield</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2</a:t>
            </a:fld>
            <a:endParaRPr lang="en-US"/>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0458" y="6185022"/>
            <a:ext cx="1554358" cy="482803"/>
          </a:xfrm>
          <a:prstGeom prst="rect">
            <a:avLst/>
          </a:prstGeom>
        </p:spPr>
      </p:pic>
      <p:pic>
        <p:nvPicPr>
          <p:cNvPr id="10" name="Picture Placeholder 9"/>
          <p:cNvPicPr>
            <a:picLocks noGrp="1"/>
          </p:cNvPicPr>
          <p:nvPr>
            <p:ph type="pic" idx="1"/>
          </p:nvPr>
        </p:nvPicPr>
        <p:blipFill>
          <a:blip r:embed="rId3">
            <a:extLst>
              <a:ext uri="{28A0092B-C50C-407E-A947-70E740481C1C}">
                <a14:useLocalDpi xmlns:a14="http://schemas.microsoft.com/office/drawing/2010/main" val="0"/>
              </a:ext>
            </a:extLst>
          </a:blip>
          <a:stretch>
            <a:fillRect/>
          </a:stretch>
        </p:blipFill>
        <p:spPr>
          <a:xfrm>
            <a:off x="609600" y="1447800"/>
            <a:ext cx="8077200" cy="3352800"/>
          </a:xfrm>
        </p:spPr>
      </p:pic>
    </p:spTree>
    <p:extLst>
      <p:ext uri="{BB962C8B-B14F-4D97-AF65-F5344CB8AC3E}">
        <p14:creationId xmlns:p14="http://schemas.microsoft.com/office/powerpoint/2010/main" val="3832319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Ethical?</a:t>
            </a:r>
            <a:endParaRPr lang="en-US" dirty="0"/>
          </a:p>
        </p:txBody>
      </p:sp>
      <p:sp>
        <p:nvSpPr>
          <p:cNvPr id="4" name="Date Placeholder 3"/>
          <p:cNvSpPr>
            <a:spLocks noGrp="1"/>
          </p:cNvSpPr>
          <p:nvPr>
            <p:ph type="dt" sz="half" idx="10"/>
          </p:nvPr>
        </p:nvSpPr>
        <p:spPr/>
        <p:txBody>
          <a:bodyPr/>
          <a:lstStyle/>
          <a:p>
            <a:r>
              <a:rPr lang="en-US" dirty="0" smtClean="0"/>
              <a:t>June 5, 2017</a:t>
            </a:r>
            <a:endParaRPr lang="en-US" dirty="0"/>
          </a:p>
        </p:txBody>
      </p:sp>
      <p:sp>
        <p:nvSpPr>
          <p:cNvPr id="5" name="Footer Placeholder 4"/>
          <p:cNvSpPr>
            <a:spLocks noGrp="1"/>
          </p:cNvSpPr>
          <p:nvPr>
            <p:ph type="ftr" sz="quarter" idx="11"/>
          </p:nvPr>
        </p:nvSpPr>
        <p:spPr/>
        <p:txBody>
          <a:bodyPr/>
          <a:lstStyle/>
          <a:p>
            <a:r>
              <a:rPr lang="en-US" dirty="0" smtClean="0"/>
              <a:t>ICAP - Springfield</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3</a:t>
            </a:fld>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20458" y="6185022"/>
            <a:ext cx="1554358" cy="482803"/>
          </a:xfrm>
          <a:prstGeom prst="rect">
            <a:avLst/>
          </a:prstGeom>
        </p:spPr>
      </p:pic>
      <p:sp>
        <p:nvSpPr>
          <p:cNvPr id="8" name="Text Placeholder 3"/>
          <p:cNvSpPr txBox="1">
            <a:spLocks/>
          </p:cNvSpPr>
          <p:nvPr/>
        </p:nvSpPr>
        <p:spPr>
          <a:xfrm>
            <a:off x="1284525" y="1752600"/>
            <a:ext cx="6626224" cy="4432422"/>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en-US" b="1" dirty="0" smtClean="0">
                <a:solidFill>
                  <a:schemeClr val="tx2"/>
                </a:solidFill>
              </a:rPr>
              <a:t>Definition of </a:t>
            </a:r>
            <a:r>
              <a:rPr lang="en-US" b="1" cap="small" dirty="0" smtClean="0">
                <a:solidFill>
                  <a:schemeClr val="tx2"/>
                </a:solidFill>
              </a:rPr>
              <a:t>ethic</a:t>
            </a:r>
            <a:r>
              <a:rPr lang="en-US" b="1" cap="small" baseline="30000" dirty="0" smtClean="0">
                <a:solidFill>
                  <a:schemeClr val="tx2"/>
                </a:solidFill>
              </a:rPr>
              <a:t>1</a:t>
            </a:r>
            <a:endParaRPr lang="en-US" b="1" baseline="30000" dirty="0" smtClean="0">
              <a:solidFill>
                <a:schemeClr val="tx2"/>
              </a:solidFill>
            </a:endParaRPr>
          </a:p>
          <a:p>
            <a:r>
              <a:rPr lang="en-US" b="1" i="1" dirty="0" smtClean="0">
                <a:solidFill>
                  <a:schemeClr val="tx2"/>
                </a:solidFill>
              </a:rPr>
              <a:t>1 </a:t>
            </a:r>
            <a:r>
              <a:rPr lang="en-US" b="1" dirty="0" smtClean="0">
                <a:solidFill>
                  <a:schemeClr val="tx2"/>
                </a:solidFill>
              </a:rPr>
              <a:t>ethics</a:t>
            </a:r>
            <a:r>
              <a:rPr lang="en-US" dirty="0" smtClean="0">
                <a:solidFill>
                  <a:schemeClr val="tx2"/>
                </a:solidFill>
              </a:rPr>
              <a:t> </a:t>
            </a:r>
            <a:r>
              <a:rPr lang="en-US" i="1" dirty="0" smtClean="0">
                <a:solidFill>
                  <a:schemeClr val="tx2"/>
                </a:solidFill>
              </a:rPr>
              <a:t>plural in form but singular or plural in construction</a:t>
            </a:r>
            <a:r>
              <a:rPr lang="en-US" dirty="0" smtClean="0">
                <a:solidFill>
                  <a:schemeClr val="tx2"/>
                </a:solidFill>
              </a:rPr>
              <a:t> </a:t>
            </a:r>
            <a:r>
              <a:rPr lang="en-US" b="1" dirty="0" smtClean="0">
                <a:solidFill>
                  <a:schemeClr val="tx2"/>
                </a:solidFill>
              </a:rPr>
              <a:t>:</a:t>
            </a:r>
            <a:r>
              <a:rPr lang="en-US" dirty="0" smtClean="0">
                <a:solidFill>
                  <a:schemeClr val="tx2"/>
                </a:solidFill>
              </a:rPr>
              <a:t>  the discipline dealing with what is good and bad and with moral duty and obligation</a:t>
            </a:r>
          </a:p>
          <a:p>
            <a:r>
              <a:rPr lang="en-US" b="1" i="1" dirty="0" smtClean="0">
                <a:solidFill>
                  <a:schemeClr val="tx2"/>
                </a:solidFill>
              </a:rPr>
              <a:t>2a</a:t>
            </a:r>
            <a:r>
              <a:rPr lang="en-US" dirty="0" smtClean="0">
                <a:solidFill>
                  <a:schemeClr val="tx2"/>
                </a:solidFill>
              </a:rPr>
              <a:t> </a:t>
            </a:r>
            <a:r>
              <a:rPr lang="en-US" b="1" dirty="0" smtClean="0">
                <a:solidFill>
                  <a:schemeClr val="tx2"/>
                </a:solidFill>
              </a:rPr>
              <a:t>:</a:t>
            </a:r>
            <a:r>
              <a:rPr lang="en-US" dirty="0" smtClean="0">
                <a:solidFill>
                  <a:schemeClr val="tx2"/>
                </a:solidFill>
              </a:rPr>
              <a:t>  a set of moral principles </a:t>
            </a:r>
            <a:r>
              <a:rPr lang="en-US" b="1" dirty="0" smtClean="0">
                <a:solidFill>
                  <a:schemeClr val="tx2"/>
                </a:solidFill>
              </a:rPr>
              <a:t>:</a:t>
            </a:r>
            <a:r>
              <a:rPr lang="en-US" dirty="0" smtClean="0">
                <a:solidFill>
                  <a:schemeClr val="tx2"/>
                </a:solidFill>
              </a:rPr>
              <a:t>  a theory or system of moral values the present-day materialistic </a:t>
            </a:r>
            <a:r>
              <a:rPr lang="en-US" i="1" dirty="0" smtClean="0">
                <a:solidFill>
                  <a:schemeClr val="tx2"/>
                </a:solidFill>
              </a:rPr>
              <a:t>ethic</a:t>
            </a:r>
            <a:r>
              <a:rPr lang="en-US" dirty="0" smtClean="0">
                <a:solidFill>
                  <a:schemeClr val="tx2"/>
                </a:solidFill>
              </a:rPr>
              <a:t> an old-fashioned work </a:t>
            </a:r>
            <a:r>
              <a:rPr lang="en-US" i="1" dirty="0" smtClean="0">
                <a:solidFill>
                  <a:schemeClr val="tx2"/>
                </a:solidFill>
              </a:rPr>
              <a:t>ethic</a:t>
            </a:r>
            <a:r>
              <a:rPr lang="en-US" dirty="0" smtClean="0">
                <a:solidFill>
                  <a:schemeClr val="tx2"/>
                </a:solidFill>
              </a:rPr>
              <a:t> —often used in plural but singular or plural in construction an elaborate </a:t>
            </a:r>
            <a:r>
              <a:rPr lang="en-US" i="1" dirty="0" smtClean="0">
                <a:solidFill>
                  <a:schemeClr val="tx2"/>
                </a:solidFill>
              </a:rPr>
              <a:t>ethics</a:t>
            </a:r>
            <a:r>
              <a:rPr lang="en-US" dirty="0" smtClean="0">
                <a:solidFill>
                  <a:schemeClr val="tx2"/>
                </a:solidFill>
              </a:rPr>
              <a:t> Christian </a:t>
            </a:r>
            <a:r>
              <a:rPr lang="en-US" i="1" dirty="0" smtClean="0">
                <a:solidFill>
                  <a:schemeClr val="tx2"/>
                </a:solidFill>
              </a:rPr>
              <a:t>ethics</a:t>
            </a:r>
          </a:p>
          <a:p>
            <a:r>
              <a:rPr lang="en-US" b="1" i="1" dirty="0" smtClean="0">
                <a:solidFill>
                  <a:schemeClr val="tx2"/>
                </a:solidFill>
              </a:rPr>
              <a:t>b</a:t>
            </a:r>
            <a:r>
              <a:rPr lang="en-US" dirty="0" smtClean="0">
                <a:solidFill>
                  <a:schemeClr val="tx2"/>
                </a:solidFill>
              </a:rPr>
              <a:t> </a:t>
            </a:r>
            <a:r>
              <a:rPr lang="en-US" b="1" dirty="0" smtClean="0">
                <a:solidFill>
                  <a:schemeClr val="tx2"/>
                </a:solidFill>
              </a:rPr>
              <a:t>ethics</a:t>
            </a:r>
            <a:r>
              <a:rPr lang="en-US" dirty="0" smtClean="0">
                <a:solidFill>
                  <a:schemeClr val="tx2"/>
                </a:solidFill>
              </a:rPr>
              <a:t> </a:t>
            </a:r>
            <a:r>
              <a:rPr lang="en-US" i="1" dirty="0" smtClean="0">
                <a:solidFill>
                  <a:schemeClr val="tx2"/>
                </a:solidFill>
              </a:rPr>
              <a:t>plural in form but singular or plural in construction</a:t>
            </a:r>
            <a:r>
              <a:rPr lang="en-US" dirty="0" smtClean="0">
                <a:solidFill>
                  <a:schemeClr val="tx2"/>
                </a:solidFill>
              </a:rPr>
              <a:t> </a:t>
            </a:r>
            <a:r>
              <a:rPr lang="en-US" b="1" dirty="0" smtClean="0">
                <a:solidFill>
                  <a:schemeClr val="tx2"/>
                </a:solidFill>
              </a:rPr>
              <a:t>:</a:t>
            </a:r>
            <a:r>
              <a:rPr lang="en-US" dirty="0" smtClean="0">
                <a:solidFill>
                  <a:schemeClr val="tx2"/>
                </a:solidFill>
              </a:rPr>
              <a:t>  the principles of conduct governing an individual or a group professional </a:t>
            </a:r>
            <a:r>
              <a:rPr lang="en-US" i="1" dirty="0" smtClean="0">
                <a:solidFill>
                  <a:schemeClr val="tx2"/>
                </a:solidFill>
              </a:rPr>
              <a:t>ethics</a:t>
            </a:r>
          </a:p>
          <a:p>
            <a:r>
              <a:rPr lang="en-US" b="1" i="1" dirty="0" smtClean="0">
                <a:solidFill>
                  <a:schemeClr val="tx2"/>
                </a:solidFill>
              </a:rPr>
              <a:t>c</a:t>
            </a:r>
            <a:r>
              <a:rPr lang="en-US" dirty="0" smtClean="0">
                <a:solidFill>
                  <a:schemeClr val="tx2"/>
                </a:solidFill>
              </a:rPr>
              <a:t> </a:t>
            </a:r>
            <a:r>
              <a:rPr lang="en-US" b="1" dirty="0" smtClean="0">
                <a:solidFill>
                  <a:schemeClr val="tx2"/>
                </a:solidFill>
              </a:rPr>
              <a:t>:</a:t>
            </a:r>
            <a:r>
              <a:rPr lang="en-US" dirty="0" smtClean="0">
                <a:solidFill>
                  <a:schemeClr val="tx2"/>
                </a:solidFill>
              </a:rPr>
              <a:t>  a guiding philosophy</a:t>
            </a:r>
          </a:p>
          <a:p>
            <a:r>
              <a:rPr lang="en-US" b="1" i="1" dirty="0" smtClean="0">
                <a:solidFill>
                  <a:schemeClr val="tx2"/>
                </a:solidFill>
              </a:rPr>
              <a:t>d</a:t>
            </a:r>
            <a:r>
              <a:rPr lang="en-US" dirty="0" smtClean="0">
                <a:solidFill>
                  <a:schemeClr val="tx2"/>
                </a:solidFill>
              </a:rPr>
              <a:t> </a:t>
            </a:r>
            <a:r>
              <a:rPr lang="en-US" b="1" dirty="0" smtClean="0">
                <a:solidFill>
                  <a:schemeClr val="tx2"/>
                </a:solidFill>
              </a:rPr>
              <a:t>:</a:t>
            </a:r>
            <a:r>
              <a:rPr lang="en-US" dirty="0" smtClean="0">
                <a:solidFill>
                  <a:schemeClr val="tx2"/>
                </a:solidFill>
              </a:rPr>
              <a:t>  a consciousness of moral importance forge a conservation </a:t>
            </a:r>
            <a:r>
              <a:rPr lang="en-US" i="1" dirty="0" smtClean="0">
                <a:solidFill>
                  <a:schemeClr val="tx2"/>
                </a:solidFill>
              </a:rPr>
              <a:t>ethic</a:t>
            </a:r>
            <a:endParaRPr lang="en-US" dirty="0" smtClean="0">
              <a:solidFill>
                <a:schemeClr val="tx2"/>
              </a:solidFill>
            </a:endParaRPr>
          </a:p>
          <a:p>
            <a:r>
              <a:rPr lang="en-US" b="1" i="1" dirty="0" smtClean="0">
                <a:solidFill>
                  <a:schemeClr val="tx2"/>
                </a:solidFill>
              </a:rPr>
              <a:t>3 </a:t>
            </a:r>
            <a:r>
              <a:rPr lang="en-US" b="1" dirty="0" smtClean="0">
                <a:solidFill>
                  <a:schemeClr val="tx2"/>
                </a:solidFill>
              </a:rPr>
              <a:t>ethics</a:t>
            </a:r>
            <a:r>
              <a:rPr lang="en-US" dirty="0" smtClean="0">
                <a:solidFill>
                  <a:schemeClr val="tx2"/>
                </a:solidFill>
              </a:rPr>
              <a:t> </a:t>
            </a:r>
            <a:r>
              <a:rPr lang="en-US" i="1" dirty="0" smtClean="0">
                <a:solidFill>
                  <a:schemeClr val="tx2"/>
                </a:solidFill>
              </a:rPr>
              <a:t>plural</a:t>
            </a:r>
            <a:r>
              <a:rPr lang="en-US" dirty="0" smtClean="0">
                <a:solidFill>
                  <a:schemeClr val="tx2"/>
                </a:solidFill>
              </a:rPr>
              <a:t> </a:t>
            </a:r>
            <a:r>
              <a:rPr lang="en-US" b="1" dirty="0" smtClean="0">
                <a:solidFill>
                  <a:schemeClr val="tx2"/>
                </a:solidFill>
              </a:rPr>
              <a:t>:</a:t>
            </a:r>
            <a:r>
              <a:rPr lang="en-US" dirty="0" smtClean="0">
                <a:solidFill>
                  <a:schemeClr val="tx2"/>
                </a:solidFill>
              </a:rPr>
              <a:t>  a set of moral issues or aspects (as rightness) debated the </a:t>
            </a:r>
            <a:r>
              <a:rPr lang="en-US" i="1" dirty="0" smtClean="0">
                <a:solidFill>
                  <a:schemeClr val="tx2"/>
                </a:solidFill>
              </a:rPr>
              <a:t>ethics</a:t>
            </a:r>
            <a:r>
              <a:rPr lang="en-US" dirty="0" smtClean="0">
                <a:solidFill>
                  <a:schemeClr val="tx2"/>
                </a:solidFill>
              </a:rPr>
              <a:t> of human cloning</a:t>
            </a:r>
          </a:p>
          <a:p>
            <a:endParaRPr lang="en-US" dirty="0">
              <a:solidFill>
                <a:schemeClr val="tx2"/>
              </a:solidFill>
            </a:endParaRPr>
          </a:p>
          <a:p>
            <a:r>
              <a:rPr lang="en-US" sz="1900" smtClean="0">
                <a:solidFill>
                  <a:schemeClr val="tx2"/>
                </a:solidFill>
                <a:latin typeface="Arial" pitchFamily="34" charset="0"/>
                <a:cs typeface="Arial" pitchFamily="34" charset="0"/>
              </a:rPr>
              <a:t>1 “Ethic,” </a:t>
            </a:r>
            <a:r>
              <a:rPr lang="en-US" sz="1900" dirty="0" err="1" smtClean="0">
                <a:solidFill>
                  <a:schemeClr val="tx2"/>
                </a:solidFill>
                <a:latin typeface="Arial" pitchFamily="34" charset="0"/>
                <a:cs typeface="Arial" pitchFamily="34" charset="0"/>
              </a:rPr>
              <a:t>Meriam</a:t>
            </a:r>
            <a:r>
              <a:rPr lang="en-US" sz="1900" dirty="0">
                <a:solidFill>
                  <a:schemeClr val="tx2"/>
                </a:solidFill>
                <a:latin typeface="Arial" pitchFamily="34" charset="0"/>
                <a:cs typeface="Arial" pitchFamily="34" charset="0"/>
              </a:rPr>
              <a:t>-</a:t>
            </a:r>
            <a:r>
              <a:rPr lang="en-US" sz="1900" dirty="0" smtClean="0">
                <a:solidFill>
                  <a:schemeClr val="tx2"/>
                </a:solidFill>
                <a:latin typeface="Arial" pitchFamily="34" charset="0"/>
                <a:cs typeface="Arial" pitchFamily="34" charset="0"/>
              </a:rPr>
              <a:t>Webster, </a:t>
            </a:r>
            <a:r>
              <a:rPr lang="en-US" sz="1900" dirty="0" err="1" smtClean="0">
                <a:solidFill>
                  <a:schemeClr val="tx2"/>
                </a:solidFill>
                <a:latin typeface="Arial" pitchFamily="34" charset="0"/>
                <a:cs typeface="Arial" pitchFamily="34" charset="0"/>
              </a:rPr>
              <a:t>n.d.</a:t>
            </a:r>
            <a:r>
              <a:rPr lang="en-US" sz="1900" dirty="0" smtClean="0">
                <a:solidFill>
                  <a:schemeClr val="tx2"/>
                </a:solidFill>
                <a:latin typeface="Arial" pitchFamily="34" charset="0"/>
                <a:cs typeface="Arial" pitchFamily="34" charset="0"/>
              </a:rPr>
              <a:t>, from www.meriam-webster.com/dictionary/ethic</a:t>
            </a:r>
          </a:p>
          <a:p>
            <a:endParaRPr lang="en-US" dirty="0">
              <a:solidFill>
                <a:schemeClr val="tx2"/>
              </a:solidFill>
            </a:endParaRPr>
          </a:p>
          <a:p>
            <a:endParaRPr lang="en-US" dirty="0" smtClean="0">
              <a:solidFill>
                <a:schemeClr val="tx2"/>
              </a:solidFill>
            </a:endParaRPr>
          </a:p>
          <a:p>
            <a:endParaRPr lang="en-US" dirty="0">
              <a:solidFill>
                <a:schemeClr val="tx2"/>
              </a:solidFill>
            </a:endParaRPr>
          </a:p>
        </p:txBody>
      </p:sp>
    </p:spTree>
    <p:extLst>
      <p:ext uri="{BB962C8B-B14F-4D97-AF65-F5344CB8AC3E}">
        <p14:creationId xmlns:p14="http://schemas.microsoft.com/office/powerpoint/2010/main" val="2679577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Footer Placeholder 4"/>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rPr dirty="0"/>
              <a:t>ICAP - </a:t>
            </a:r>
            <a:r>
              <a:rPr lang="en-US" dirty="0" smtClean="0"/>
              <a:t>Springfield</a:t>
            </a:r>
            <a:endParaRPr dirty="0"/>
          </a:p>
        </p:txBody>
      </p:sp>
      <p:sp>
        <p:nvSpPr>
          <p:cNvPr id="139" name="Title 1"/>
          <p:cNvSpPr>
            <a:spLocks noGrp="1"/>
          </p:cNvSpPr>
          <p:nvPr>
            <p:ph type="title"/>
          </p:nvPr>
        </p:nvSpPr>
        <p:spPr>
          <a:prstGeom prst="rect">
            <a:avLst/>
          </a:prstGeom>
        </p:spPr>
        <p:txBody>
          <a:bodyPr/>
          <a:lstStyle/>
          <a:p>
            <a:r>
              <a:rPr dirty="0"/>
              <a:t>Ethical Duties</a:t>
            </a:r>
          </a:p>
        </p:txBody>
      </p:sp>
      <p:sp>
        <p:nvSpPr>
          <p:cNvPr id="140" name="Content Placeholder 2"/>
          <p:cNvSpPr>
            <a:spLocks noGrp="1"/>
          </p:cNvSpPr>
          <p:nvPr>
            <p:ph type="body" idx="1"/>
          </p:nvPr>
        </p:nvSpPr>
        <p:spPr>
          <a:xfrm>
            <a:off x="457200" y="1612900"/>
            <a:ext cx="8229600" cy="4525963"/>
          </a:xfrm>
          <a:prstGeom prst="rect">
            <a:avLst/>
          </a:prstGeom>
        </p:spPr>
        <p:txBody>
          <a:bodyPr/>
          <a:lstStyle/>
          <a:p>
            <a:pPr marL="329184" indent="-329184" defTabSz="877823">
              <a:defRPr sz="2304">
                <a:solidFill>
                  <a:srgbClr val="2F5897"/>
                </a:solidFill>
              </a:defRPr>
            </a:pPr>
            <a:r>
              <a:rPr dirty="0"/>
              <a:t>USPAP</a:t>
            </a:r>
          </a:p>
          <a:p>
            <a:pPr marL="658368" lvl="1" indent="-219455" defTabSz="877823">
              <a:buChar char="•"/>
              <a:defRPr sz="1536">
                <a:solidFill>
                  <a:srgbClr val="2F5897"/>
                </a:solidFill>
              </a:defRPr>
            </a:pPr>
            <a:r>
              <a:rPr dirty="0"/>
              <a:t>Ethics Rule</a:t>
            </a:r>
          </a:p>
          <a:p>
            <a:pPr marL="1097280" lvl="2" indent="-219455" defTabSz="877823">
              <a:defRPr sz="1536">
                <a:solidFill>
                  <a:srgbClr val="2F5897"/>
                </a:solidFill>
              </a:defRPr>
            </a:pPr>
            <a:r>
              <a:rPr dirty="0"/>
              <a:t>Conduct</a:t>
            </a:r>
          </a:p>
          <a:p>
            <a:pPr marL="1097280" lvl="2" indent="-219455" defTabSz="877823">
              <a:defRPr sz="1536">
                <a:solidFill>
                  <a:srgbClr val="2F5897"/>
                </a:solidFill>
              </a:defRPr>
            </a:pPr>
            <a:r>
              <a:rPr dirty="0"/>
              <a:t>Management</a:t>
            </a:r>
          </a:p>
          <a:p>
            <a:pPr marL="1097280" lvl="2" indent="-219455" defTabSz="877823">
              <a:defRPr sz="1536">
                <a:solidFill>
                  <a:srgbClr val="2F5897"/>
                </a:solidFill>
              </a:defRPr>
            </a:pPr>
            <a:r>
              <a:rPr dirty="0"/>
              <a:t>Confidentiality</a:t>
            </a:r>
          </a:p>
          <a:p>
            <a:pPr marL="329184" indent="-329184" defTabSz="877823">
              <a:defRPr sz="2304">
                <a:solidFill>
                  <a:srgbClr val="2F5897"/>
                </a:solidFill>
              </a:defRPr>
            </a:pPr>
            <a:r>
              <a:rPr dirty="0"/>
              <a:t>Licensing Statute &amp; Rules</a:t>
            </a:r>
          </a:p>
          <a:p>
            <a:pPr marL="658368" lvl="1" indent="-219455" defTabSz="877823">
              <a:buChar char="•"/>
              <a:defRPr sz="1536">
                <a:solidFill>
                  <a:srgbClr val="2F5897"/>
                </a:solidFill>
              </a:defRPr>
            </a:pPr>
            <a:r>
              <a:rPr dirty="0"/>
              <a:t>"Engaging in dishonorable, unethical, or unprofessional conduct of a character likely to deceive, defraud, or harm the public." 225 ILCS 458/15-10(a)(10)</a:t>
            </a:r>
          </a:p>
          <a:p>
            <a:pPr marL="658368" lvl="1" indent="-219455" defTabSz="877823">
              <a:buChar char="•"/>
              <a:defRPr sz="1536">
                <a:solidFill>
                  <a:srgbClr val="2F5897"/>
                </a:solidFill>
              </a:defRPr>
            </a:pPr>
            <a:r>
              <a:rPr dirty="0"/>
              <a:t>Unprofessional Conduct defined - 68 Ill. Admin. Code 1455.310</a:t>
            </a:r>
          </a:p>
          <a:p>
            <a:pPr marL="1097280" lvl="2" indent="-219455" defTabSz="877823">
              <a:defRPr sz="1536">
                <a:solidFill>
                  <a:srgbClr val="2F5897"/>
                </a:solidFill>
              </a:defRPr>
            </a:pPr>
            <a:r>
              <a:rPr dirty="0"/>
              <a:t>"Including but not limited to"</a:t>
            </a:r>
          </a:p>
          <a:p>
            <a:pPr marL="1097280" lvl="2" indent="-219455" defTabSz="877823">
              <a:defRPr sz="1536">
                <a:solidFill>
                  <a:srgbClr val="2F5897"/>
                </a:solidFill>
              </a:defRPr>
            </a:pPr>
            <a:r>
              <a:rPr dirty="0"/>
              <a:t>11 specified actions</a:t>
            </a:r>
          </a:p>
          <a:p>
            <a:pPr marL="329184" indent="-329184" defTabSz="877823">
              <a:defRPr sz="2304">
                <a:solidFill>
                  <a:srgbClr val="2F5897"/>
                </a:solidFill>
              </a:defRPr>
            </a:pPr>
            <a:r>
              <a:rPr dirty="0"/>
              <a:t>Professional Standards</a:t>
            </a:r>
          </a:p>
          <a:p>
            <a:pPr marL="658368" lvl="1" indent="-219455" defTabSz="877823">
              <a:buChar char="•"/>
              <a:defRPr sz="1536">
                <a:solidFill>
                  <a:srgbClr val="2F5897"/>
                </a:solidFill>
              </a:defRPr>
            </a:pPr>
            <a:r>
              <a:rPr dirty="0"/>
              <a:t>AI, NAIFA, ASA, IRWA, etc.</a:t>
            </a:r>
          </a:p>
        </p:txBody>
      </p:sp>
      <p:sp>
        <p:nvSpPr>
          <p:cNvPr id="141" name="Date Placeholder 3"/>
          <p:cNvSpPr/>
          <p:nvPr/>
        </p:nvSpPr>
        <p:spPr>
          <a:xfrm>
            <a:off x="6363346" y="6397942"/>
            <a:ext cx="2085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1200">
                <a:solidFill>
                  <a:srgbClr val="595959"/>
                </a:solidFill>
                <a:latin typeface="Century Gothic"/>
                <a:ea typeface="Century Gothic"/>
                <a:cs typeface="Century Gothic"/>
                <a:sym typeface="Century Gothic"/>
              </a:defRPr>
            </a:lvl1pPr>
          </a:lstStyle>
          <a:p>
            <a:r>
              <a:rPr lang="en-US" dirty="0" smtClean="0"/>
              <a:t>June 5</a:t>
            </a:r>
            <a:r>
              <a:rPr dirty="0" smtClean="0"/>
              <a:t>, </a:t>
            </a:r>
            <a:r>
              <a:rPr dirty="0"/>
              <a:t>2017</a:t>
            </a:r>
          </a:p>
        </p:txBody>
      </p:sp>
      <p:sp>
        <p:nvSpPr>
          <p:cNvPr id="142" name="Slide Number Placeholder 5"/>
          <p:cNvSpPr>
            <a:spLocks noGrp="1"/>
          </p:cNvSpPr>
          <p:nvPr>
            <p:ph type="sldNum" sz="quarter" idx="4294967295"/>
          </p:nvPr>
        </p:nvSpPr>
        <p:spPr>
          <a:xfrm>
            <a:off x="8543277" y="6416230"/>
            <a:ext cx="15202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4</a:t>
            </a:fld>
            <a:endParaRPr/>
          </a:p>
        </p:txBody>
      </p:sp>
      <p:pic>
        <p:nvPicPr>
          <p:cNvPr id="143" name="Picture 6" descr="Picture 6"/>
          <p:cNvPicPr>
            <a:picLocks noChangeAspect="1"/>
          </p:cNvPicPr>
          <p:nvPr/>
        </p:nvPicPr>
        <p:blipFill>
          <a:blip r:embed="rId2">
            <a:extLst/>
          </a:blip>
          <a:stretch>
            <a:fillRect/>
          </a:stretch>
        </p:blipFill>
        <p:spPr>
          <a:xfrm>
            <a:off x="3820457" y="6185022"/>
            <a:ext cx="1554359" cy="482804"/>
          </a:xfrm>
          <a:prstGeom prst="rect">
            <a:avLst/>
          </a:prstGeom>
          <a:ln w="12700">
            <a:miter lim="400000"/>
          </a:ln>
        </p:spPr>
      </p:pic>
    </p:spTree>
    <p:extLst>
      <p:ext uri="{BB962C8B-B14F-4D97-AF65-F5344CB8AC3E}">
        <p14:creationId xmlns:p14="http://schemas.microsoft.com/office/powerpoint/2010/main" val="203967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fill="hold"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a:t>
            </a:r>
            <a:endParaRPr lang="en-US" dirty="0"/>
          </a:p>
        </p:txBody>
      </p:sp>
      <p:sp>
        <p:nvSpPr>
          <p:cNvPr id="3" name="Content Placeholder 2"/>
          <p:cNvSpPr>
            <a:spLocks noGrp="1"/>
          </p:cNvSpPr>
          <p:nvPr>
            <p:ph idx="1"/>
          </p:nvPr>
        </p:nvSpPr>
        <p:spPr/>
        <p:txBody>
          <a:bodyPr/>
          <a:lstStyle/>
          <a:p>
            <a:r>
              <a:rPr lang="en-US" u="sng" dirty="0">
                <a:solidFill>
                  <a:schemeClr val="tx2"/>
                </a:solidFill>
              </a:rPr>
              <a:t>An appraiser must perform assignments with impartiality, objectivity, and independence, and </a:t>
            </a:r>
            <a:r>
              <a:rPr lang="en-US" u="sng" dirty="0" smtClean="0">
                <a:solidFill>
                  <a:schemeClr val="tx2"/>
                </a:solidFill>
              </a:rPr>
              <a:t>without accommodation </a:t>
            </a:r>
            <a:r>
              <a:rPr lang="en-US" u="sng" dirty="0">
                <a:solidFill>
                  <a:schemeClr val="tx2"/>
                </a:solidFill>
              </a:rPr>
              <a:t>of personal interests</a:t>
            </a:r>
            <a:r>
              <a:rPr lang="en-US" dirty="0" smtClean="0">
                <a:solidFill>
                  <a:schemeClr val="tx2"/>
                </a:solidFill>
              </a:rPr>
              <a:t>.</a:t>
            </a:r>
          </a:p>
          <a:p>
            <a:r>
              <a:rPr lang="en-US" dirty="0" smtClean="0">
                <a:solidFill>
                  <a:schemeClr val="tx2"/>
                </a:solidFill>
              </a:rPr>
              <a:t>Can an appraiser perform an appraisal on his/her own property?</a:t>
            </a:r>
          </a:p>
          <a:p>
            <a:pPr lvl="1"/>
            <a:r>
              <a:rPr lang="en-US" dirty="0" smtClean="0">
                <a:solidFill>
                  <a:schemeClr val="tx2"/>
                </a:solidFill>
              </a:rPr>
              <a:t>Yes.</a:t>
            </a:r>
          </a:p>
          <a:p>
            <a:r>
              <a:rPr lang="en-US" dirty="0" smtClean="0">
                <a:solidFill>
                  <a:schemeClr val="tx2"/>
                </a:solidFill>
              </a:rPr>
              <a:t>Perform valuations other than an appraisal?</a:t>
            </a:r>
          </a:p>
          <a:p>
            <a:pPr lvl="1"/>
            <a:r>
              <a:rPr lang="en-US" dirty="0" smtClean="0">
                <a:solidFill>
                  <a:schemeClr val="tx2"/>
                </a:solidFill>
              </a:rPr>
              <a:t>Yes</a:t>
            </a:r>
          </a:p>
          <a:p>
            <a:pPr lvl="1"/>
            <a:r>
              <a:rPr lang="en-US" dirty="0" smtClean="0">
                <a:solidFill>
                  <a:schemeClr val="tx2"/>
                </a:solidFill>
              </a:rPr>
              <a:t>But don’t misrepresent your role…</a:t>
            </a:r>
            <a:endParaRPr lang="en-US" dirty="0">
              <a:solidFill>
                <a:schemeClr val="tx2"/>
              </a:solidFill>
            </a:endParaRPr>
          </a:p>
        </p:txBody>
      </p:sp>
      <p:sp>
        <p:nvSpPr>
          <p:cNvPr id="4" name="Date Placeholder 3"/>
          <p:cNvSpPr>
            <a:spLocks noGrp="1"/>
          </p:cNvSpPr>
          <p:nvPr>
            <p:ph type="dt" sz="half" idx="10"/>
          </p:nvPr>
        </p:nvSpPr>
        <p:spPr/>
        <p:txBody>
          <a:bodyPr/>
          <a:lstStyle/>
          <a:p>
            <a:r>
              <a:rPr lang="en-US" dirty="0" smtClean="0"/>
              <a:t>June 5, 2017</a:t>
            </a:r>
            <a:endParaRPr lang="en-US" dirty="0"/>
          </a:p>
        </p:txBody>
      </p:sp>
      <p:sp>
        <p:nvSpPr>
          <p:cNvPr id="5" name="Footer Placeholder 4"/>
          <p:cNvSpPr>
            <a:spLocks noGrp="1"/>
          </p:cNvSpPr>
          <p:nvPr>
            <p:ph type="ftr" sz="quarter" idx="11"/>
          </p:nvPr>
        </p:nvSpPr>
        <p:spPr/>
        <p:txBody>
          <a:bodyPr/>
          <a:lstStyle/>
          <a:p>
            <a:r>
              <a:rPr lang="en-US" dirty="0" smtClean="0"/>
              <a:t>ICAP - Springfield</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5</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0458" y="6185022"/>
            <a:ext cx="1554358" cy="482803"/>
          </a:xfrm>
          <a:prstGeom prst="rect">
            <a:avLst/>
          </a:prstGeom>
        </p:spPr>
      </p:pic>
    </p:spTree>
    <p:extLst>
      <p:ext uri="{BB962C8B-B14F-4D97-AF65-F5344CB8AC3E}">
        <p14:creationId xmlns:p14="http://schemas.microsoft.com/office/powerpoint/2010/main" val="2845177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r>
              <a:rPr lang="en-US" dirty="0" smtClean="0">
                <a:solidFill>
                  <a:schemeClr val="tx2"/>
                </a:solidFill>
              </a:rPr>
              <a:t>Can </a:t>
            </a:r>
            <a:r>
              <a:rPr lang="en-US" dirty="0">
                <a:solidFill>
                  <a:schemeClr val="tx2"/>
                </a:solidFill>
              </a:rPr>
              <a:t>an appraiser work for a contingent fee</a:t>
            </a:r>
            <a:r>
              <a:rPr lang="en-US" dirty="0" smtClean="0">
                <a:solidFill>
                  <a:schemeClr val="tx2"/>
                </a:solidFill>
              </a:rPr>
              <a:t>? </a:t>
            </a:r>
          </a:p>
          <a:p>
            <a:pPr lvl="1"/>
            <a:r>
              <a:rPr lang="en-US" dirty="0" smtClean="0">
                <a:solidFill>
                  <a:schemeClr val="tx2"/>
                </a:solidFill>
              </a:rPr>
              <a:t>No.</a:t>
            </a:r>
            <a:endParaRPr lang="en-US" dirty="0">
              <a:solidFill>
                <a:schemeClr val="tx2"/>
              </a:solidFill>
            </a:endParaRPr>
          </a:p>
          <a:p>
            <a:r>
              <a:rPr lang="en-US" dirty="0">
                <a:solidFill>
                  <a:schemeClr val="tx2"/>
                </a:solidFill>
              </a:rPr>
              <a:t>Percentage of amount saved/recovered</a:t>
            </a:r>
            <a:r>
              <a:rPr lang="en-US" dirty="0" smtClean="0">
                <a:solidFill>
                  <a:schemeClr val="tx2"/>
                </a:solidFill>
              </a:rPr>
              <a:t>? </a:t>
            </a:r>
          </a:p>
          <a:p>
            <a:pPr lvl="1"/>
            <a:r>
              <a:rPr lang="en-US" dirty="0" smtClean="0">
                <a:solidFill>
                  <a:schemeClr val="tx2"/>
                </a:solidFill>
              </a:rPr>
              <a:t>No.</a:t>
            </a:r>
            <a:endParaRPr lang="en-US" dirty="0">
              <a:solidFill>
                <a:schemeClr val="tx2"/>
              </a:solidFill>
            </a:endParaRPr>
          </a:p>
          <a:p>
            <a:r>
              <a:rPr lang="en-US" dirty="0">
                <a:solidFill>
                  <a:schemeClr val="tx2"/>
                </a:solidFill>
              </a:rPr>
              <a:t>Promise of future assignments</a:t>
            </a:r>
            <a:r>
              <a:rPr lang="en-US" dirty="0" smtClean="0">
                <a:solidFill>
                  <a:schemeClr val="tx2"/>
                </a:solidFill>
              </a:rPr>
              <a:t>? </a:t>
            </a:r>
          </a:p>
          <a:p>
            <a:pPr lvl="1"/>
            <a:r>
              <a:rPr lang="en-US" dirty="0" smtClean="0">
                <a:solidFill>
                  <a:schemeClr val="tx2"/>
                </a:solidFill>
              </a:rPr>
              <a:t>No.</a:t>
            </a:r>
            <a:endParaRPr lang="en-US" dirty="0">
              <a:solidFill>
                <a:schemeClr val="tx2"/>
              </a:solidFill>
            </a:endParaRPr>
          </a:p>
          <a:p>
            <a:r>
              <a:rPr lang="en-US" dirty="0">
                <a:solidFill>
                  <a:schemeClr val="tx2"/>
                </a:solidFill>
              </a:rPr>
              <a:t>Can an appraiser work for no fee</a:t>
            </a:r>
            <a:r>
              <a:rPr lang="en-US" dirty="0" smtClean="0">
                <a:solidFill>
                  <a:schemeClr val="tx2"/>
                </a:solidFill>
              </a:rPr>
              <a:t>? </a:t>
            </a:r>
          </a:p>
          <a:p>
            <a:pPr lvl="1"/>
            <a:r>
              <a:rPr lang="en-US" dirty="0" smtClean="0">
                <a:solidFill>
                  <a:schemeClr val="tx2"/>
                </a:solidFill>
              </a:rPr>
              <a:t>Yes.</a:t>
            </a:r>
          </a:p>
          <a:p>
            <a:r>
              <a:rPr lang="en-US" dirty="0" smtClean="0">
                <a:solidFill>
                  <a:schemeClr val="tx2"/>
                </a:solidFill>
              </a:rPr>
              <a:t>Don’t forge…</a:t>
            </a:r>
            <a:endParaRPr lang="en-US" dirty="0">
              <a:solidFill>
                <a:schemeClr val="tx2"/>
              </a:solidFill>
            </a:endParaRPr>
          </a:p>
          <a:p>
            <a:endParaRPr lang="en-US" dirty="0">
              <a:solidFill>
                <a:schemeClr val="tx2"/>
              </a:solidFill>
            </a:endParaRPr>
          </a:p>
        </p:txBody>
      </p:sp>
      <p:sp>
        <p:nvSpPr>
          <p:cNvPr id="4" name="Date Placeholder 3"/>
          <p:cNvSpPr>
            <a:spLocks noGrp="1"/>
          </p:cNvSpPr>
          <p:nvPr>
            <p:ph type="dt" sz="half" idx="10"/>
          </p:nvPr>
        </p:nvSpPr>
        <p:spPr/>
        <p:txBody>
          <a:bodyPr/>
          <a:lstStyle/>
          <a:p>
            <a:r>
              <a:rPr lang="en-US" dirty="0" smtClean="0"/>
              <a:t>June 5, 2017</a:t>
            </a:r>
            <a:endParaRPr lang="en-US" dirty="0"/>
          </a:p>
        </p:txBody>
      </p:sp>
      <p:sp>
        <p:nvSpPr>
          <p:cNvPr id="5" name="Footer Placeholder 4"/>
          <p:cNvSpPr>
            <a:spLocks noGrp="1"/>
          </p:cNvSpPr>
          <p:nvPr>
            <p:ph type="ftr" sz="quarter" idx="11"/>
          </p:nvPr>
        </p:nvSpPr>
        <p:spPr/>
        <p:txBody>
          <a:bodyPr/>
          <a:lstStyle/>
          <a:p>
            <a:r>
              <a:rPr lang="en-US" dirty="0" smtClean="0"/>
              <a:t>ICAP - Springfield</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6</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0458" y="6185022"/>
            <a:ext cx="1554358" cy="482803"/>
          </a:xfrm>
          <a:prstGeom prst="rect">
            <a:avLst/>
          </a:prstGeom>
        </p:spPr>
      </p:pic>
    </p:spTree>
    <p:extLst>
      <p:ext uri="{BB962C8B-B14F-4D97-AF65-F5344CB8AC3E}">
        <p14:creationId xmlns:p14="http://schemas.microsoft.com/office/powerpoint/2010/main" val="3008171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1000"/>
                                        <p:tgtEl>
                                          <p:spTgt spid="3">
                                            <p:txEl>
                                              <p:pRg st="8" end="8"/>
                                            </p:txEl>
                                          </p:spTgt>
                                        </p:tgtEl>
                                      </p:cBhvr>
                                    </p:animEffect>
                                    <p:anim calcmode="lin" valueType="num">
                                      <p:cBhvr>
                                        <p:cTn id="2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Confidentiality</a:t>
            </a:r>
            <a:endParaRPr lang="en-US" dirty="0"/>
          </a:p>
        </p:txBody>
      </p:sp>
      <p:sp>
        <p:nvSpPr>
          <p:cNvPr id="3" name="Content Placeholder 2"/>
          <p:cNvSpPr>
            <a:spLocks noGrp="1"/>
          </p:cNvSpPr>
          <p:nvPr>
            <p:ph idx="1"/>
          </p:nvPr>
        </p:nvSpPr>
        <p:spPr/>
        <p:txBody>
          <a:bodyPr/>
          <a:lstStyle/>
          <a:p>
            <a:r>
              <a:rPr lang="en-US" dirty="0">
                <a:solidFill>
                  <a:schemeClr val="tx2"/>
                </a:solidFill>
              </a:rPr>
              <a:t>An appraiser must not disclose: (1) confidential information; or (2) assignment results to anyone </a:t>
            </a:r>
            <a:r>
              <a:rPr lang="en-US" dirty="0" smtClean="0">
                <a:solidFill>
                  <a:schemeClr val="tx2"/>
                </a:solidFill>
              </a:rPr>
              <a:t>other than</a:t>
            </a:r>
            <a:r>
              <a:rPr lang="en-US" dirty="0">
                <a:solidFill>
                  <a:schemeClr val="tx2"/>
                </a:solidFill>
              </a:rPr>
              <a:t>: </a:t>
            </a:r>
            <a:endParaRPr lang="en-US" dirty="0" smtClean="0">
              <a:solidFill>
                <a:schemeClr val="tx2"/>
              </a:solidFill>
            </a:endParaRPr>
          </a:p>
          <a:p>
            <a:pPr lvl="1"/>
            <a:r>
              <a:rPr lang="en-US" dirty="0" smtClean="0">
                <a:solidFill>
                  <a:schemeClr val="tx2"/>
                </a:solidFill>
              </a:rPr>
              <a:t>the </a:t>
            </a:r>
            <a:r>
              <a:rPr lang="en-US" dirty="0">
                <a:solidFill>
                  <a:schemeClr val="tx2"/>
                </a:solidFill>
              </a:rPr>
              <a:t>client; </a:t>
            </a:r>
            <a:endParaRPr lang="en-US" dirty="0" smtClean="0">
              <a:solidFill>
                <a:schemeClr val="tx2"/>
              </a:solidFill>
            </a:endParaRPr>
          </a:p>
          <a:p>
            <a:pPr lvl="1"/>
            <a:r>
              <a:rPr lang="en-US" dirty="0" smtClean="0">
                <a:solidFill>
                  <a:schemeClr val="tx2"/>
                </a:solidFill>
              </a:rPr>
              <a:t>parties </a:t>
            </a:r>
            <a:r>
              <a:rPr lang="en-US" dirty="0">
                <a:solidFill>
                  <a:schemeClr val="tx2"/>
                </a:solidFill>
              </a:rPr>
              <a:t>specifically authorized by the </a:t>
            </a:r>
            <a:r>
              <a:rPr lang="en-US" dirty="0" smtClean="0">
                <a:solidFill>
                  <a:schemeClr val="tx2"/>
                </a:solidFill>
              </a:rPr>
              <a:t>client</a:t>
            </a:r>
          </a:p>
          <a:p>
            <a:pPr lvl="1"/>
            <a:r>
              <a:rPr lang="en-US" dirty="0" smtClean="0">
                <a:solidFill>
                  <a:schemeClr val="tx2"/>
                </a:solidFill>
              </a:rPr>
              <a:t>state </a:t>
            </a:r>
            <a:r>
              <a:rPr lang="en-US" dirty="0">
                <a:solidFill>
                  <a:schemeClr val="tx2"/>
                </a:solidFill>
              </a:rPr>
              <a:t>appraiser regulatory </a:t>
            </a:r>
            <a:r>
              <a:rPr lang="en-US" dirty="0" smtClean="0">
                <a:solidFill>
                  <a:schemeClr val="tx2"/>
                </a:solidFill>
              </a:rPr>
              <a:t>agencies</a:t>
            </a:r>
          </a:p>
          <a:p>
            <a:pPr lvl="1"/>
            <a:r>
              <a:rPr lang="en-US" dirty="0" smtClean="0">
                <a:solidFill>
                  <a:schemeClr val="tx2"/>
                </a:solidFill>
              </a:rPr>
              <a:t>third </a:t>
            </a:r>
            <a:r>
              <a:rPr lang="en-US" dirty="0">
                <a:solidFill>
                  <a:schemeClr val="tx2"/>
                </a:solidFill>
              </a:rPr>
              <a:t>parties as may be authorized by due process of law; or </a:t>
            </a:r>
            <a:endParaRPr lang="en-US" dirty="0" smtClean="0">
              <a:solidFill>
                <a:schemeClr val="tx2"/>
              </a:solidFill>
            </a:endParaRPr>
          </a:p>
          <a:p>
            <a:pPr lvl="1"/>
            <a:r>
              <a:rPr lang="en-US" dirty="0" smtClean="0">
                <a:solidFill>
                  <a:schemeClr val="tx2"/>
                </a:solidFill>
              </a:rPr>
              <a:t>a </a:t>
            </a:r>
            <a:r>
              <a:rPr lang="en-US" dirty="0">
                <a:solidFill>
                  <a:schemeClr val="tx2"/>
                </a:solidFill>
              </a:rPr>
              <a:t>duly authorized professional peer review committee except when such disclosure to </a:t>
            </a:r>
            <a:r>
              <a:rPr lang="en-US" dirty="0" smtClean="0">
                <a:solidFill>
                  <a:schemeClr val="tx2"/>
                </a:solidFill>
              </a:rPr>
              <a:t>a </a:t>
            </a:r>
            <a:r>
              <a:rPr lang="en-US" dirty="0">
                <a:solidFill>
                  <a:schemeClr val="tx2"/>
                </a:solidFill>
              </a:rPr>
              <a:t>committee would violate applicable law or regulation.</a:t>
            </a:r>
          </a:p>
        </p:txBody>
      </p:sp>
      <p:sp>
        <p:nvSpPr>
          <p:cNvPr id="4" name="Date Placeholder 3"/>
          <p:cNvSpPr>
            <a:spLocks noGrp="1"/>
          </p:cNvSpPr>
          <p:nvPr>
            <p:ph type="dt" sz="half" idx="10"/>
          </p:nvPr>
        </p:nvSpPr>
        <p:spPr/>
        <p:txBody>
          <a:bodyPr/>
          <a:lstStyle/>
          <a:p>
            <a:r>
              <a:rPr lang="en-US" dirty="0" smtClean="0"/>
              <a:t>June 5, 2017</a:t>
            </a:r>
            <a:endParaRPr lang="en-US" dirty="0"/>
          </a:p>
        </p:txBody>
      </p:sp>
      <p:sp>
        <p:nvSpPr>
          <p:cNvPr id="5" name="Footer Placeholder 4"/>
          <p:cNvSpPr>
            <a:spLocks noGrp="1"/>
          </p:cNvSpPr>
          <p:nvPr>
            <p:ph type="ftr" sz="quarter" idx="11"/>
          </p:nvPr>
        </p:nvSpPr>
        <p:spPr/>
        <p:txBody>
          <a:bodyPr/>
          <a:lstStyle/>
          <a:p>
            <a:r>
              <a:rPr lang="en-US" dirty="0" smtClean="0"/>
              <a:t>ICAP - Springfield</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7</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0458" y="6185022"/>
            <a:ext cx="1554358" cy="482803"/>
          </a:xfrm>
          <a:prstGeom prst="rect">
            <a:avLst/>
          </a:prstGeom>
        </p:spPr>
      </p:pic>
    </p:spTree>
    <p:extLst>
      <p:ext uri="{BB962C8B-B14F-4D97-AF65-F5344CB8AC3E}">
        <p14:creationId xmlns:p14="http://schemas.microsoft.com/office/powerpoint/2010/main" val="2339213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#1</a:t>
            </a:r>
            <a:endParaRPr lang="en-US" dirty="0"/>
          </a:p>
        </p:txBody>
      </p:sp>
      <p:sp>
        <p:nvSpPr>
          <p:cNvPr id="3" name="Content Placeholder 2"/>
          <p:cNvSpPr>
            <a:spLocks noGrp="1"/>
          </p:cNvSpPr>
          <p:nvPr>
            <p:ph idx="1"/>
          </p:nvPr>
        </p:nvSpPr>
        <p:spPr/>
        <p:txBody>
          <a:bodyPr/>
          <a:lstStyle/>
          <a:p>
            <a:r>
              <a:rPr lang="en-US" dirty="0" smtClean="0">
                <a:solidFill>
                  <a:schemeClr val="tx2"/>
                </a:solidFill>
              </a:rPr>
              <a:t>(Appraiser) participated in causing lenders to loan money in excess of the value of the property securing the loans by making false representations to the lender…properties were sold to straw buyers and </a:t>
            </a:r>
            <a:r>
              <a:rPr lang="en-US" u="sng" dirty="0" smtClean="0">
                <a:solidFill>
                  <a:schemeClr val="tx2"/>
                </a:solidFill>
              </a:rPr>
              <a:t>proceeds divided between (Appraiser) and his codefendant</a:t>
            </a:r>
            <a:r>
              <a:rPr lang="en-US" dirty="0" smtClean="0">
                <a:solidFill>
                  <a:schemeClr val="tx2"/>
                </a:solidFill>
              </a:rPr>
              <a:t>.</a:t>
            </a:r>
          </a:p>
          <a:p>
            <a:pPr marL="0" indent="0">
              <a:buNone/>
            </a:pPr>
            <a:endParaRPr lang="en-US" dirty="0" smtClean="0">
              <a:solidFill>
                <a:schemeClr val="tx2"/>
              </a:solidFill>
            </a:endParaRPr>
          </a:p>
          <a:p>
            <a:pPr lvl="1"/>
            <a:r>
              <a:rPr lang="en-US" dirty="0">
                <a:solidFill>
                  <a:schemeClr val="tx2"/>
                </a:solidFill>
              </a:rPr>
              <a:t>Erwin </a:t>
            </a:r>
            <a:r>
              <a:rPr lang="en-US" dirty="0" err="1">
                <a:solidFill>
                  <a:schemeClr val="tx2"/>
                </a:solidFill>
              </a:rPr>
              <a:t>Espe</a:t>
            </a:r>
            <a:r>
              <a:rPr lang="en-US" dirty="0">
                <a:solidFill>
                  <a:schemeClr val="tx2"/>
                </a:solidFill>
              </a:rPr>
              <a:t>, Wilmette – certified residential real estate appraiser license (556-003459) indefinitely suspended for a minimum of 10 years and fined $8,000 due to a criminal conviction of Wire Fraud and for forging another's signature on an appraisal report. </a:t>
            </a:r>
          </a:p>
        </p:txBody>
      </p:sp>
      <p:sp>
        <p:nvSpPr>
          <p:cNvPr id="4" name="Date Placeholder 3"/>
          <p:cNvSpPr>
            <a:spLocks noGrp="1"/>
          </p:cNvSpPr>
          <p:nvPr>
            <p:ph type="dt" sz="half" idx="10"/>
          </p:nvPr>
        </p:nvSpPr>
        <p:spPr/>
        <p:txBody>
          <a:bodyPr/>
          <a:lstStyle/>
          <a:p>
            <a:r>
              <a:rPr lang="en-US" dirty="0" smtClean="0"/>
              <a:t>June 5, 2017</a:t>
            </a:r>
            <a:endParaRPr lang="en-US" dirty="0"/>
          </a:p>
        </p:txBody>
      </p:sp>
      <p:sp>
        <p:nvSpPr>
          <p:cNvPr id="5" name="Footer Placeholder 4"/>
          <p:cNvSpPr>
            <a:spLocks noGrp="1"/>
          </p:cNvSpPr>
          <p:nvPr>
            <p:ph type="ftr" sz="quarter" idx="11"/>
          </p:nvPr>
        </p:nvSpPr>
        <p:spPr/>
        <p:txBody>
          <a:bodyPr/>
          <a:lstStyle/>
          <a:p>
            <a:r>
              <a:rPr lang="en-US" dirty="0" smtClean="0"/>
              <a:t>ICAP - Springfield</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8</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0458" y="6185022"/>
            <a:ext cx="1554358" cy="482803"/>
          </a:xfrm>
          <a:prstGeom prst="rect">
            <a:avLst/>
          </a:prstGeom>
        </p:spPr>
      </p:pic>
    </p:spTree>
    <p:extLst>
      <p:ext uri="{BB962C8B-B14F-4D97-AF65-F5344CB8AC3E}">
        <p14:creationId xmlns:p14="http://schemas.microsoft.com/office/powerpoint/2010/main" val="386421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#2</a:t>
            </a:r>
            <a:endParaRPr lang="en-US" dirty="0"/>
          </a:p>
        </p:txBody>
      </p:sp>
      <p:sp>
        <p:nvSpPr>
          <p:cNvPr id="3" name="Content Placeholder 2"/>
          <p:cNvSpPr>
            <a:spLocks noGrp="1"/>
          </p:cNvSpPr>
          <p:nvPr>
            <p:ph idx="1"/>
          </p:nvPr>
        </p:nvSpPr>
        <p:spPr/>
        <p:txBody>
          <a:bodyPr/>
          <a:lstStyle/>
          <a:p>
            <a:r>
              <a:rPr lang="en-US" dirty="0" smtClean="0">
                <a:solidFill>
                  <a:schemeClr val="tx2"/>
                </a:solidFill>
              </a:rPr>
              <a:t>Appraiser prepared multiple appraisal reports wherein he affixed the name of another appraiser when the lender/client would not accept reports from Appraiser.</a:t>
            </a:r>
          </a:p>
          <a:p>
            <a:pPr lvl="1"/>
            <a:r>
              <a:rPr lang="en-US" dirty="0" smtClean="0">
                <a:solidFill>
                  <a:schemeClr val="tx2"/>
                </a:solidFill>
              </a:rPr>
              <a:t>(Appraiser) </a:t>
            </a:r>
            <a:r>
              <a:rPr lang="en-US" dirty="0">
                <a:solidFill>
                  <a:schemeClr val="tx2"/>
                </a:solidFill>
              </a:rPr>
              <a:t>prepared multiple appraisal </a:t>
            </a:r>
            <a:r>
              <a:rPr lang="en-US" dirty="0" smtClean="0">
                <a:solidFill>
                  <a:schemeClr val="tx2"/>
                </a:solidFill>
              </a:rPr>
              <a:t>reports wherein </a:t>
            </a:r>
            <a:r>
              <a:rPr lang="en-US" dirty="0">
                <a:solidFill>
                  <a:schemeClr val="tx2"/>
                </a:solidFill>
              </a:rPr>
              <a:t>he affixed the name, digital signature and license number of another licensee before transmitting said </a:t>
            </a:r>
            <a:r>
              <a:rPr lang="en-US" dirty="0" smtClean="0">
                <a:solidFill>
                  <a:schemeClr val="tx2"/>
                </a:solidFill>
              </a:rPr>
              <a:t>reports.</a:t>
            </a:r>
          </a:p>
          <a:p>
            <a:pPr lvl="1"/>
            <a:endParaRPr lang="en-US" dirty="0">
              <a:solidFill>
                <a:schemeClr val="tx2"/>
              </a:solidFill>
            </a:endParaRPr>
          </a:p>
          <a:p>
            <a:pPr lvl="1"/>
            <a:r>
              <a:rPr lang="en-US" dirty="0">
                <a:solidFill>
                  <a:schemeClr val="tx2"/>
                </a:solidFill>
              </a:rPr>
              <a:t>Kevin Brisker, South Holland – certified residential real estate appraiser license (556- 002577) indefinitely suspended and fined $10,000 for using the name and credential of another </a:t>
            </a:r>
            <a:r>
              <a:rPr lang="en-US" dirty="0" smtClean="0">
                <a:solidFill>
                  <a:schemeClr val="tx2"/>
                </a:solidFill>
              </a:rPr>
              <a:t>appraiser </a:t>
            </a:r>
            <a:r>
              <a:rPr lang="en-US" dirty="0">
                <a:solidFill>
                  <a:schemeClr val="tx2"/>
                </a:solidFill>
              </a:rPr>
              <a:t>for his own benefit and purposefully misrepresenting the author of several appraisal reports that he prepared in order to evade the requirements of a lender. </a:t>
            </a:r>
            <a:endParaRPr lang="en-US" dirty="0" smtClean="0">
              <a:solidFill>
                <a:schemeClr val="tx2"/>
              </a:solidFill>
            </a:endParaRPr>
          </a:p>
          <a:p>
            <a:pPr lvl="2"/>
            <a:r>
              <a:rPr lang="en-US" dirty="0" smtClean="0">
                <a:solidFill>
                  <a:schemeClr val="tx2"/>
                </a:solidFill>
              </a:rPr>
              <a:t>Fine later reduced to $2,000 on appeal.</a:t>
            </a:r>
            <a:endParaRPr lang="en-US" dirty="0">
              <a:solidFill>
                <a:schemeClr val="tx2"/>
              </a:solidFill>
            </a:endParaRPr>
          </a:p>
        </p:txBody>
      </p:sp>
      <p:sp>
        <p:nvSpPr>
          <p:cNvPr id="4" name="Date Placeholder 3"/>
          <p:cNvSpPr>
            <a:spLocks noGrp="1"/>
          </p:cNvSpPr>
          <p:nvPr>
            <p:ph type="dt" sz="half" idx="10"/>
          </p:nvPr>
        </p:nvSpPr>
        <p:spPr/>
        <p:txBody>
          <a:bodyPr/>
          <a:lstStyle/>
          <a:p>
            <a:r>
              <a:rPr lang="en-US" dirty="0" smtClean="0"/>
              <a:t>June 5, 2017</a:t>
            </a:r>
            <a:endParaRPr lang="en-US" dirty="0"/>
          </a:p>
        </p:txBody>
      </p:sp>
      <p:sp>
        <p:nvSpPr>
          <p:cNvPr id="5" name="Footer Placeholder 4"/>
          <p:cNvSpPr>
            <a:spLocks noGrp="1"/>
          </p:cNvSpPr>
          <p:nvPr>
            <p:ph type="ftr" sz="quarter" idx="11"/>
          </p:nvPr>
        </p:nvSpPr>
        <p:spPr/>
        <p:txBody>
          <a:bodyPr/>
          <a:lstStyle/>
          <a:p>
            <a:r>
              <a:rPr lang="en-US" dirty="0" smtClean="0"/>
              <a:t>ICAP - Springfield</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9</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0458" y="6185022"/>
            <a:ext cx="1554358" cy="482803"/>
          </a:xfrm>
          <a:prstGeom prst="rect">
            <a:avLst/>
          </a:prstGeom>
        </p:spPr>
      </p:pic>
    </p:spTree>
    <p:extLst>
      <p:ext uri="{BB962C8B-B14F-4D97-AF65-F5344CB8AC3E}">
        <p14:creationId xmlns:p14="http://schemas.microsoft.com/office/powerpoint/2010/main" val="390901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6561</TotalTime>
  <Words>846</Words>
  <Application>Microsoft Office PowerPoint</Application>
  <PresentationFormat>On-screen Show (4:3)</PresentationFormat>
  <Paragraphs>119</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Gothic</vt:lpstr>
      <vt:lpstr>Courier New</vt:lpstr>
      <vt:lpstr>Palatino Linotype</vt:lpstr>
      <vt:lpstr>Executive</vt:lpstr>
      <vt:lpstr>Know Your Role: Appraising, Ethics, and the Law</vt:lpstr>
      <vt:lpstr>Got Ethics?</vt:lpstr>
      <vt:lpstr>What is Ethical?</vt:lpstr>
      <vt:lpstr>Ethical Duties</vt:lpstr>
      <vt:lpstr>Conduct</vt:lpstr>
      <vt:lpstr>Management</vt:lpstr>
      <vt:lpstr>Confidentiality</vt:lpstr>
      <vt:lpstr>Case Study #1</vt:lpstr>
      <vt:lpstr>Case Study #2</vt:lpstr>
      <vt:lpstr>Case Study #3</vt:lpstr>
      <vt:lpstr>  Bio-Contact Information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Llano: a Review and Reflection on Mass Litigation in the Appraisal Industry</dc:title>
  <dc:creator>Craig Capilla</dc:creator>
  <cp:lastModifiedBy>Tiffany Hernandez [CCAI]</cp:lastModifiedBy>
  <cp:revision>51</cp:revision>
  <dcterms:created xsi:type="dcterms:W3CDTF">2016-07-15T17:59:49Z</dcterms:created>
  <dcterms:modified xsi:type="dcterms:W3CDTF">2017-06-05T13:40:42Z</dcterms:modified>
</cp:coreProperties>
</file>