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31"/>
  </p:notesMasterIdLst>
  <p:sldIdLst>
    <p:sldId id="414" r:id="rId2"/>
    <p:sldId id="415" r:id="rId3"/>
    <p:sldId id="410" r:id="rId4"/>
    <p:sldId id="442" r:id="rId5"/>
    <p:sldId id="409" r:id="rId6"/>
    <p:sldId id="423" r:id="rId7"/>
    <p:sldId id="443" r:id="rId8"/>
    <p:sldId id="416" r:id="rId9"/>
    <p:sldId id="408" r:id="rId10"/>
    <p:sldId id="438" r:id="rId11"/>
    <p:sldId id="412" r:id="rId12"/>
    <p:sldId id="413" r:id="rId13"/>
    <p:sldId id="444" r:id="rId14"/>
    <p:sldId id="445" r:id="rId15"/>
    <p:sldId id="417" r:id="rId16"/>
    <p:sldId id="426" r:id="rId17"/>
    <p:sldId id="446" r:id="rId18"/>
    <p:sldId id="447" r:id="rId19"/>
    <p:sldId id="448" r:id="rId20"/>
    <p:sldId id="419" r:id="rId21"/>
    <p:sldId id="432" r:id="rId22"/>
    <p:sldId id="450" r:id="rId23"/>
    <p:sldId id="451" r:id="rId24"/>
    <p:sldId id="452" r:id="rId25"/>
    <p:sldId id="418" r:id="rId26"/>
    <p:sldId id="441" r:id="rId27"/>
    <p:sldId id="453" r:id="rId28"/>
    <p:sldId id="454" r:id="rId29"/>
    <p:sldId id="425" r:id="rId30"/>
  </p:sldIdLst>
  <p:sldSz cx="12192000" cy="6858000"/>
  <p:notesSz cx="7010400" cy="9296400"/>
  <p:defaultText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7771" autoAdjust="0"/>
  </p:normalViewPr>
  <p:slideViewPr>
    <p:cSldViewPr snapToGrid="0">
      <p:cViewPr varScale="1">
        <p:scale>
          <a:sx n="59" d="100"/>
          <a:sy n="59" d="100"/>
        </p:scale>
        <p:origin x="-1541" y="-72"/>
      </p:cViewPr>
      <p:guideLst>
        <p:guide orient="horz" pos="2160"/>
        <p:guide pos="3840"/>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A815BDE-6312-47F1-BB0C-D0A6FE2F1DE2}" type="datetimeFigureOut">
              <a:rPr lang="en-US" smtClean="0"/>
              <a:t>6/4/2017</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C105F73A-5BDC-44AB-92D6-0AEF839671A8}" type="slidenum">
              <a:rPr lang="en-US" smtClean="0"/>
              <a:t>‹#›</a:t>
            </a:fld>
            <a:endParaRPr lang="en-US"/>
          </a:p>
        </p:txBody>
      </p:sp>
    </p:spTree>
    <p:extLst>
      <p:ext uri="{BB962C8B-B14F-4D97-AF65-F5344CB8AC3E}">
        <p14:creationId xmlns:p14="http://schemas.microsoft.com/office/powerpoint/2010/main" val="1606481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Military-grade</a:t>
            </a:r>
            <a:r>
              <a:rPr lang="en-US" baseline="0" dirty="0" smtClean="0"/>
              <a:t> planes once used to gather data in Afghanistan and Iraq used to track construction pipeline</a:t>
            </a:r>
          </a:p>
          <a:p>
            <a:endParaRPr lang="en-US" baseline="0" dirty="0" smtClean="0"/>
          </a:p>
          <a:p>
            <a:r>
              <a:rPr lang="en-US" baseline="0" dirty="0" smtClean="0"/>
              <a:t>New</a:t>
            </a:r>
            <a:endParaRPr lang="en-US" dirty="0"/>
          </a:p>
        </p:txBody>
      </p:sp>
      <p:sp>
        <p:nvSpPr>
          <p:cNvPr id="4" name="Slide Number Placeholder 3"/>
          <p:cNvSpPr>
            <a:spLocks noGrp="1"/>
          </p:cNvSpPr>
          <p:nvPr>
            <p:ph type="sldNum" sz="quarter" idx="10"/>
          </p:nvPr>
        </p:nvSpPr>
        <p:spPr/>
        <p:txBody>
          <a:bodyPr/>
          <a:lstStyle/>
          <a:p>
            <a:fld id="{1800BACC-4532-4134-B0D0-3543DDA29504}" type="slidenum">
              <a:rPr lang="en-US" smtClean="0"/>
              <a:t>1</a:t>
            </a:fld>
            <a:endParaRPr lang="en-US"/>
          </a:p>
        </p:txBody>
      </p:sp>
    </p:spTree>
    <p:extLst>
      <p:ext uri="{BB962C8B-B14F-4D97-AF65-F5344CB8AC3E}">
        <p14:creationId xmlns:p14="http://schemas.microsoft.com/office/powerpoint/2010/main" val="3966975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rPr>
              <a:t>\\DCFILE1\share\CoStar Market Analytics\Specialization Initiatives\Presentations and Webinars\Big Books for Product\17Q2 APT BB Template V5.xlsx</a:t>
            </a:r>
          </a:p>
          <a:p>
            <a:endParaRPr lang="en-US" dirty="0" smtClean="0">
              <a:latin typeface="Arial"/>
            </a:endParaRPr>
          </a:p>
          <a:p>
            <a:endParaRPr lang="en-US" dirty="0" smtClean="0">
              <a:latin typeface="Arial"/>
            </a:endParaRPr>
          </a:p>
          <a:p>
            <a:r>
              <a:rPr lang="en-US" dirty="0" smtClean="0">
                <a:latin typeface="Arial"/>
              </a:rPr>
              <a:t>Is oversupply</a:t>
            </a:r>
            <a:r>
              <a:rPr lang="en-US" baseline="0" dirty="0" smtClean="0">
                <a:latin typeface="Arial"/>
              </a:rPr>
              <a:t> an issue in Chicago? Not really, but in certain submarkets it is becoming one. Is it caused by too much construction, or too much rent growth? Since the recession, rent growth has grown 7% more than income growth. This is causing an issue for landlords and renters among 4/5 Star, Class A apartments as lease-ups have slowed by two months since 2015. What’s actually happening, is 2 &amp; 3 Star (Class B &amp; C) apartments have the highest occupancies. So when will landlords of Class A apartments stagnate rents?</a:t>
            </a:r>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a:latin typeface="Arial"/>
            </a:endParaRPr>
          </a:p>
        </p:txBody>
      </p:sp>
      <p:sp>
        <p:nvSpPr>
          <p:cNvPr id="4" name="Slide Number Placeholder 3"/>
          <p:cNvSpPr>
            <a:spLocks noGrp="1"/>
          </p:cNvSpPr>
          <p:nvPr>
            <p:ph type="sldNum" sz="quarter" idx="10"/>
          </p:nvPr>
        </p:nvSpPr>
        <p:spPr/>
        <p:txBody>
          <a:bodyPr/>
          <a:lstStyle/>
          <a:p>
            <a:fld id="{C105F73A-5BDC-44AB-92D6-0AEF839671A8}" type="slidenum">
              <a:rPr lang="en-US" smtClean="0"/>
              <a:t>11</a:t>
            </a:fld>
            <a:endParaRPr lang="en-US"/>
          </a:p>
        </p:txBody>
      </p:sp>
    </p:spTree>
    <p:extLst>
      <p:ext uri="{BB962C8B-B14F-4D97-AF65-F5344CB8AC3E}">
        <p14:creationId xmlns:p14="http://schemas.microsoft.com/office/powerpoint/2010/main" val="158365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rPr>
              <a:t>\\DCFILE1\share\CoStar Market Analytics\Specialization Initiatives\Presentations and Webinars\Big Books for Product\17Q2 APT BB Template V5.xlsx</a:t>
            </a:r>
          </a:p>
          <a:p>
            <a:endParaRPr lang="en-US" dirty="0" smtClean="0">
              <a:latin typeface="Arial"/>
            </a:endParaRPr>
          </a:p>
          <a:p>
            <a:r>
              <a:rPr lang="en-US" dirty="0" smtClean="0">
                <a:latin typeface="Arial"/>
              </a:rPr>
              <a:t>Maybe starting right now. Y/Y</a:t>
            </a:r>
            <a:r>
              <a:rPr lang="en-US" baseline="0" dirty="0" smtClean="0">
                <a:latin typeface="Arial"/>
              </a:rPr>
              <a:t> rent growth is actually slowing down since 2015, but still strong (Chicago averages 2% per year). </a:t>
            </a:r>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a:latin typeface="Arial"/>
            </a:endParaRPr>
          </a:p>
        </p:txBody>
      </p:sp>
      <p:sp>
        <p:nvSpPr>
          <p:cNvPr id="4" name="Slide Number Placeholder 3"/>
          <p:cNvSpPr>
            <a:spLocks noGrp="1"/>
          </p:cNvSpPr>
          <p:nvPr>
            <p:ph type="sldNum" sz="quarter" idx="10"/>
          </p:nvPr>
        </p:nvSpPr>
        <p:spPr/>
        <p:txBody>
          <a:bodyPr/>
          <a:lstStyle/>
          <a:p>
            <a:fld id="{C105F73A-5BDC-44AB-92D6-0AEF839671A8}" type="slidenum">
              <a:rPr lang="en-US" smtClean="0"/>
              <a:t>12</a:t>
            </a:fld>
            <a:endParaRPr lang="en-US"/>
          </a:p>
        </p:txBody>
      </p:sp>
    </p:spTree>
    <p:extLst>
      <p:ext uri="{BB962C8B-B14F-4D97-AF65-F5344CB8AC3E}">
        <p14:creationId xmlns:p14="http://schemas.microsoft.com/office/powerpoint/2010/main" val="3828777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rPr>
              <a:t>\\DCFILE1\share\CoStar Market Analytics\Specialization Initiatives\Presentations and Webinars\Big Books for Product\17Q2 APT BB Template V5.xlsx</a:t>
            </a:r>
          </a:p>
          <a:p>
            <a:endParaRPr lang="en-US" dirty="0" smtClean="0">
              <a:latin typeface="Arial"/>
            </a:endParaRPr>
          </a:p>
          <a:p>
            <a:r>
              <a:rPr lang="en-US" dirty="0" smtClean="0">
                <a:latin typeface="Arial"/>
              </a:rPr>
              <a:t>Maybe starting right now. Y/Y</a:t>
            </a:r>
            <a:r>
              <a:rPr lang="en-US" baseline="0" dirty="0" smtClean="0">
                <a:latin typeface="Arial"/>
              </a:rPr>
              <a:t> rent growth is actually slowing down since 2015, but still strong (Chicago averages 2% per year). </a:t>
            </a:r>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a:latin typeface="Arial"/>
            </a:endParaRPr>
          </a:p>
        </p:txBody>
      </p:sp>
      <p:sp>
        <p:nvSpPr>
          <p:cNvPr id="4" name="Slide Number Placeholder 3"/>
          <p:cNvSpPr>
            <a:spLocks noGrp="1"/>
          </p:cNvSpPr>
          <p:nvPr>
            <p:ph type="sldNum" sz="quarter" idx="10"/>
          </p:nvPr>
        </p:nvSpPr>
        <p:spPr/>
        <p:txBody>
          <a:bodyPr/>
          <a:lstStyle/>
          <a:p>
            <a:fld id="{C105F73A-5BDC-44AB-92D6-0AEF839671A8}" type="slidenum">
              <a:rPr lang="en-US" smtClean="0"/>
              <a:t>13</a:t>
            </a:fld>
            <a:endParaRPr lang="en-US"/>
          </a:p>
        </p:txBody>
      </p:sp>
    </p:spTree>
    <p:extLst>
      <p:ext uri="{BB962C8B-B14F-4D97-AF65-F5344CB8AC3E}">
        <p14:creationId xmlns:p14="http://schemas.microsoft.com/office/powerpoint/2010/main" val="3828777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rPr>
              <a:t>\\DCFILE1\share\CoStar Market Analytics\Specialization Initiatives\Presentations and Webinars\Big Books for Product\17Q2 APT BB Template V5.xlsx</a:t>
            </a:r>
          </a:p>
          <a:p>
            <a:endParaRPr lang="en-US" dirty="0" smtClean="0">
              <a:latin typeface="Arial"/>
            </a:endParaRPr>
          </a:p>
          <a:p>
            <a:r>
              <a:rPr lang="en-US" dirty="0" smtClean="0">
                <a:latin typeface="Arial"/>
              </a:rPr>
              <a:t>Maybe starting right now. Y/Y</a:t>
            </a:r>
            <a:r>
              <a:rPr lang="en-US" baseline="0" dirty="0" smtClean="0">
                <a:latin typeface="Arial"/>
              </a:rPr>
              <a:t> rent growth is actually slowing down since 2015, but still strong (Chicago averages 2% per year). </a:t>
            </a:r>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a:latin typeface="Arial"/>
            </a:endParaRPr>
          </a:p>
        </p:txBody>
      </p:sp>
      <p:sp>
        <p:nvSpPr>
          <p:cNvPr id="4" name="Slide Number Placeholder 3"/>
          <p:cNvSpPr>
            <a:spLocks noGrp="1"/>
          </p:cNvSpPr>
          <p:nvPr>
            <p:ph type="sldNum" sz="quarter" idx="10"/>
          </p:nvPr>
        </p:nvSpPr>
        <p:spPr/>
        <p:txBody>
          <a:bodyPr/>
          <a:lstStyle/>
          <a:p>
            <a:fld id="{C105F73A-5BDC-44AB-92D6-0AEF839671A8}" type="slidenum">
              <a:rPr lang="en-US" smtClean="0"/>
              <a:t>14</a:t>
            </a:fld>
            <a:endParaRPr lang="en-US"/>
          </a:p>
        </p:txBody>
      </p:sp>
    </p:spTree>
    <p:extLst>
      <p:ext uri="{BB962C8B-B14F-4D97-AF65-F5344CB8AC3E}">
        <p14:creationId xmlns:p14="http://schemas.microsoft.com/office/powerpoint/2010/main" val="3828777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Military-grade</a:t>
            </a:r>
            <a:r>
              <a:rPr lang="en-US" baseline="0" dirty="0" smtClean="0"/>
              <a:t> planes once used to gather data in Afghanistan and Iraq used to track construction pipeline</a:t>
            </a:r>
          </a:p>
          <a:p>
            <a:endParaRPr lang="en-US" baseline="0" dirty="0" smtClean="0"/>
          </a:p>
          <a:p>
            <a:r>
              <a:rPr lang="en-US" baseline="0" dirty="0" smtClean="0"/>
              <a:t>New</a:t>
            </a:r>
            <a:endParaRPr lang="en-US" dirty="0"/>
          </a:p>
        </p:txBody>
      </p:sp>
      <p:sp>
        <p:nvSpPr>
          <p:cNvPr id="4" name="Slide Number Placeholder 3"/>
          <p:cNvSpPr>
            <a:spLocks noGrp="1"/>
          </p:cNvSpPr>
          <p:nvPr>
            <p:ph type="sldNum" sz="quarter" idx="10"/>
          </p:nvPr>
        </p:nvSpPr>
        <p:spPr/>
        <p:txBody>
          <a:bodyPr/>
          <a:lstStyle/>
          <a:p>
            <a:fld id="{1800BACC-4532-4134-B0D0-3543DDA29504}" type="slidenum">
              <a:rPr lang="en-US" smtClean="0"/>
              <a:t>15</a:t>
            </a:fld>
            <a:endParaRPr lang="en-US"/>
          </a:p>
        </p:txBody>
      </p:sp>
    </p:spTree>
    <p:extLst>
      <p:ext uri="{BB962C8B-B14F-4D97-AF65-F5344CB8AC3E}">
        <p14:creationId xmlns:p14="http://schemas.microsoft.com/office/powerpoint/2010/main" val="3966975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rPr>
              <a:t>L:\CoStar Market Analytics\Specialization Initiatives\Presentations and Webinars\Big Books for Product\17Q2_Office BB Template V2.xlsx</a:t>
            </a:r>
          </a:p>
          <a:p>
            <a:r>
              <a:rPr lang="en-US" dirty="0" smtClean="0">
                <a:latin typeface="Arial"/>
              </a:rPr>
              <a:t>Notes 17Q1:</a:t>
            </a:r>
          </a:p>
          <a:p>
            <a:endParaRPr lang="en-US" dirty="0" smtClean="0">
              <a:latin typeface="Arial"/>
            </a:endParaRPr>
          </a:p>
          <a:p>
            <a:r>
              <a:rPr lang="en-US" dirty="0" smtClean="0">
                <a:latin typeface="Arial"/>
              </a:rPr>
              <a:t>Office fundamentals also strong. Vacancies</a:t>
            </a:r>
            <a:r>
              <a:rPr lang="en-US" baseline="0" dirty="0" smtClean="0">
                <a:latin typeface="Arial"/>
              </a:rPr>
              <a:t> follow the pattern of the recovery—slow and steady. However, national office vacancies actually rose to 10.3% in 17Q1, and since Chicago usually follows the national average (while lagging), this could be a sign of things to come. </a:t>
            </a:r>
          </a:p>
          <a:p>
            <a:endParaRPr lang="en-US" baseline="0" dirty="0" smtClean="0">
              <a:latin typeface="Arial"/>
            </a:endParaRPr>
          </a:p>
          <a:p>
            <a:r>
              <a:rPr lang="en-US" baseline="0" dirty="0" smtClean="0">
                <a:latin typeface="Arial"/>
              </a:rPr>
              <a:t>But similarly to the apartment market, you have a few office submarkets with higher vacancies. Take Schaumburg, for instance. Vacancies are at about 21%, an effect of AT&amp;T leaving 1.3 million SF in Hoffman Estates in 16Q3 and Nielsen announced earlier this quarter its plans to leave an 190,000 SF space at the </a:t>
            </a:r>
            <a:r>
              <a:rPr lang="en-US" baseline="0" dirty="0" err="1" smtClean="0">
                <a:latin typeface="Arial"/>
              </a:rPr>
              <a:t>Woodfield</a:t>
            </a:r>
            <a:r>
              <a:rPr lang="en-US" baseline="0" dirty="0" smtClean="0">
                <a:latin typeface="Arial"/>
              </a:rPr>
              <a:t> Corporate Center to move downtown. </a:t>
            </a:r>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a:latin typeface="Arial"/>
            </a:endParaRPr>
          </a:p>
        </p:txBody>
      </p:sp>
      <p:sp>
        <p:nvSpPr>
          <p:cNvPr id="4" name="Slide Number Placeholder 3"/>
          <p:cNvSpPr>
            <a:spLocks noGrp="1"/>
          </p:cNvSpPr>
          <p:nvPr>
            <p:ph type="sldNum" sz="quarter" idx="10"/>
          </p:nvPr>
        </p:nvSpPr>
        <p:spPr/>
        <p:txBody>
          <a:bodyPr/>
          <a:lstStyle/>
          <a:p>
            <a:fld id="{C105F73A-5BDC-44AB-92D6-0AEF839671A8}" type="slidenum">
              <a:rPr lang="en-US" smtClean="0"/>
              <a:t>16</a:t>
            </a:fld>
            <a:endParaRPr lang="en-US"/>
          </a:p>
        </p:txBody>
      </p:sp>
    </p:spTree>
    <p:extLst>
      <p:ext uri="{BB962C8B-B14F-4D97-AF65-F5344CB8AC3E}">
        <p14:creationId xmlns:p14="http://schemas.microsoft.com/office/powerpoint/2010/main" val="4102628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rPr>
              <a:t>\\DCFILE1\share\CoStar Market Analytics\Specialization Initiatives\Presentations and Webinars\Big Books for Product\17Q2 APT BB Template V5.xlsx</a:t>
            </a:r>
          </a:p>
          <a:p>
            <a:endParaRPr lang="en-US" dirty="0" smtClean="0">
              <a:latin typeface="Arial"/>
            </a:endParaRPr>
          </a:p>
          <a:p>
            <a:r>
              <a:rPr lang="en-US" dirty="0" smtClean="0">
                <a:latin typeface="Arial"/>
              </a:rPr>
              <a:t>Maybe starting right now. Y/Y</a:t>
            </a:r>
            <a:r>
              <a:rPr lang="en-US" baseline="0" dirty="0" smtClean="0">
                <a:latin typeface="Arial"/>
              </a:rPr>
              <a:t> rent growth is actually slowing down since 2015, but still strong (Chicago averages 2% per year). </a:t>
            </a:r>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a:latin typeface="Arial"/>
            </a:endParaRPr>
          </a:p>
        </p:txBody>
      </p:sp>
      <p:sp>
        <p:nvSpPr>
          <p:cNvPr id="4" name="Slide Number Placeholder 3"/>
          <p:cNvSpPr>
            <a:spLocks noGrp="1"/>
          </p:cNvSpPr>
          <p:nvPr>
            <p:ph type="sldNum" sz="quarter" idx="10"/>
          </p:nvPr>
        </p:nvSpPr>
        <p:spPr/>
        <p:txBody>
          <a:bodyPr/>
          <a:lstStyle/>
          <a:p>
            <a:fld id="{C105F73A-5BDC-44AB-92D6-0AEF839671A8}" type="slidenum">
              <a:rPr lang="en-US" smtClean="0"/>
              <a:t>17</a:t>
            </a:fld>
            <a:endParaRPr lang="en-US"/>
          </a:p>
        </p:txBody>
      </p:sp>
    </p:spTree>
    <p:extLst>
      <p:ext uri="{BB962C8B-B14F-4D97-AF65-F5344CB8AC3E}">
        <p14:creationId xmlns:p14="http://schemas.microsoft.com/office/powerpoint/2010/main" val="3828777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rPr>
              <a:t>\\DCFILE1\share\CoStar Market Analytics\Specialization Initiatives\Presentations and Webinars\Big Books for Product\17Q2 APT BB Template V5.xlsx</a:t>
            </a:r>
          </a:p>
          <a:p>
            <a:endParaRPr lang="en-US" dirty="0" smtClean="0">
              <a:latin typeface="Arial"/>
            </a:endParaRPr>
          </a:p>
          <a:p>
            <a:r>
              <a:rPr lang="en-US" dirty="0" smtClean="0">
                <a:latin typeface="Arial"/>
              </a:rPr>
              <a:t>Maybe starting right now. Y/Y</a:t>
            </a:r>
            <a:r>
              <a:rPr lang="en-US" baseline="0" dirty="0" smtClean="0">
                <a:latin typeface="Arial"/>
              </a:rPr>
              <a:t> rent growth is actually slowing down since 2015, but still strong (Chicago averages 2% per year). </a:t>
            </a:r>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a:latin typeface="Arial"/>
            </a:endParaRPr>
          </a:p>
        </p:txBody>
      </p:sp>
      <p:sp>
        <p:nvSpPr>
          <p:cNvPr id="4" name="Slide Number Placeholder 3"/>
          <p:cNvSpPr>
            <a:spLocks noGrp="1"/>
          </p:cNvSpPr>
          <p:nvPr>
            <p:ph type="sldNum" sz="quarter" idx="10"/>
          </p:nvPr>
        </p:nvSpPr>
        <p:spPr/>
        <p:txBody>
          <a:bodyPr/>
          <a:lstStyle/>
          <a:p>
            <a:fld id="{C105F73A-5BDC-44AB-92D6-0AEF839671A8}" type="slidenum">
              <a:rPr lang="en-US" smtClean="0"/>
              <a:t>18</a:t>
            </a:fld>
            <a:endParaRPr lang="en-US"/>
          </a:p>
        </p:txBody>
      </p:sp>
    </p:spTree>
    <p:extLst>
      <p:ext uri="{BB962C8B-B14F-4D97-AF65-F5344CB8AC3E}">
        <p14:creationId xmlns:p14="http://schemas.microsoft.com/office/powerpoint/2010/main" val="3828777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rPr>
              <a:t>\\DCFILE1\share\CoStar Market Analytics\Specialization Initiatives\Presentations and Webinars\Big Books for Product\17Q2 APT BB Template V5.xlsx</a:t>
            </a:r>
          </a:p>
          <a:p>
            <a:endParaRPr lang="en-US" dirty="0" smtClean="0">
              <a:latin typeface="Arial"/>
            </a:endParaRPr>
          </a:p>
          <a:p>
            <a:r>
              <a:rPr lang="en-US" dirty="0" smtClean="0">
                <a:latin typeface="Arial"/>
              </a:rPr>
              <a:t>Maybe starting right now. Y/Y</a:t>
            </a:r>
            <a:r>
              <a:rPr lang="en-US" baseline="0" dirty="0" smtClean="0">
                <a:latin typeface="Arial"/>
              </a:rPr>
              <a:t> rent growth is actually slowing down since 2015, but still strong (Chicago averages 2% per year). </a:t>
            </a:r>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a:latin typeface="Arial"/>
            </a:endParaRPr>
          </a:p>
        </p:txBody>
      </p:sp>
      <p:sp>
        <p:nvSpPr>
          <p:cNvPr id="4" name="Slide Number Placeholder 3"/>
          <p:cNvSpPr>
            <a:spLocks noGrp="1"/>
          </p:cNvSpPr>
          <p:nvPr>
            <p:ph type="sldNum" sz="quarter" idx="10"/>
          </p:nvPr>
        </p:nvSpPr>
        <p:spPr/>
        <p:txBody>
          <a:bodyPr/>
          <a:lstStyle/>
          <a:p>
            <a:fld id="{C105F73A-5BDC-44AB-92D6-0AEF839671A8}" type="slidenum">
              <a:rPr lang="en-US" smtClean="0"/>
              <a:t>19</a:t>
            </a:fld>
            <a:endParaRPr lang="en-US"/>
          </a:p>
        </p:txBody>
      </p:sp>
    </p:spTree>
    <p:extLst>
      <p:ext uri="{BB962C8B-B14F-4D97-AF65-F5344CB8AC3E}">
        <p14:creationId xmlns:p14="http://schemas.microsoft.com/office/powerpoint/2010/main" val="38287775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Military-grade</a:t>
            </a:r>
            <a:r>
              <a:rPr lang="en-US" baseline="0" dirty="0" smtClean="0"/>
              <a:t> planes once used to gather data in Afghanistan and Iraq used to track construction pipeline</a:t>
            </a:r>
          </a:p>
          <a:p>
            <a:endParaRPr lang="en-US" baseline="0" dirty="0" smtClean="0"/>
          </a:p>
          <a:p>
            <a:r>
              <a:rPr lang="en-US" baseline="0" dirty="0" smtClean="0"/>
              <a:t>New</a:t>
            </a:r>
            <a:endParaRPr lang="en-US" dirty="0"/>
          </a:p>
        </p:txBody>
      </p:sp>
      <p:sp>
        <p:nvSpPr>
          <p:cNvPr id="4" name="Slide Number Placeholder 3"/>
          <p:cNvSpPr>
            <a:spLocks noGrp="1"/>
          </p:cNvSpPr>
          <p:nvPr>
            <p:ph type="sldNum" sz="quarter" idx="10"/>
          </p:nvPr>
        </p:nvSpPr>
        <p:spPr/>
        <p:txBody>
          <a:bodyPr/>
          <a:lstStyle/>
          <a:p>
            <a:fld id="{1800BACC-4532-4134-B0D0-3543DDA29504}" type="slidenum">
              <a:rPr lang="en-US" smtClean="0"/>
              <a:t>20</a:t>
            </a:fld>
            <a:endParaRPr lang="en-US"/>
          </a:p>
        </p:txBody>
      </p:sp>
    </p:spTree>
    <p:extLst>
      <p:ext uri="{BB962C8B-B14F-4D97-AF65-F5344CB8AC3E}">
        <p14:creationId xmlns:p14="http://schemas.microsoft.com/office/powerpoint/2010/main" val="3966975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05F73A-5BDC-44AB-92D6-0AEF839671A8}" type="slidenum">
              <a:rPr lang="en-US" smtClean="0"/>
              <a:t>2</a:t>
            </a:fld>
            <a:endParaRPr lang="en-US"/>
          </a:p>
        </p:txBody>
      </p:sp>
    </p:spTree>
    <p:extLst>
      <p:ext uri="{BB962C8B-B14F-4D97-AF65-F5344CB8AC3E}">
        <p14:creationId xmlns:p14="http://schemas.microsoft.com/office/powerpoint/2010/main" val="18028491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rPr>
              <a:t>L:\CoStar Market Analytics\Specialization Initiatives\Presentations and Webinars\Big Books for Product\17Q2 Log BB TemplateV2.xlsx</a:t>
            </a:r>
          </a:p>
          <a:p>
            <a:r>
              <a:rPr lang="en-US" dirty="0" smtClean="0">
                <a:latin typeface="Arial"/>
              </a:rPr>
              <a:t>Notes 17Q1:</a:t>
            </a:r>
          </a:p>
          <a:p>
            <a:endParaRPr lang="en-US" dirty="0" smtClean="0">
              <a:latin typeface="Arial"/>
            </a:endParaRPr>
          </a:p>
          <a:p>
            <a:endParaRPr lang="en-US" dirty="0" smtClean="0">
              <a:latin typeface="Arial"/>
            </a:endParaRPr>
          </a:p>
          <a:p>
            <a:r>
              <a:rPr lang="en-US" dirty="0" smtClean="0">
                <a:latin typeface="Arial"/>
              </a:rPr>
              <a:t>Reconfigurations of supply chains to accommodate e-commerce</a:t>
            </a:r>
            <a:r>
              <a:rPr lang="en-US" baseline="0" dirty="0" smtClean="0">
                <a:latin typeface="Arial"/>
              </a:rPr>
              <a:t> have driven demand this cycle. </a:t>
            </a:r>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a:latin typeface="Arial"/>
            </a:endParaRPr>
          </a:p>
        </p:txBody>
      </p:sp>
      <p:sp>
        <p:nvSpPr>
          <p:cNvPr id="4" name="Slide Number Placeholder 3"/>
          <p:cNvSpPr>
            <a:spLocks noGrp="1"/>
          </p:cNvSpPr>
          <p:nvPr>
            <p:ph type="sldNum" sz="quarter" idx="10"/>
          </p:nvPr>
        </p:nvSpPr>
        <p:spPr/>
        <p:txBody>
          <a:bodyPr/>
          <a:lstStyle/>
          <a:p>
            <a:fld id="{C105F73A-5BDC-44AB-92D6-0AEF839671A8}" type="slidenum">
              <a:rPr lang="en-US" smtClean="0"/>
              <a:t>21</a:t>
            </a:fld>
            <a:endParaRPr lang="en-US"/>
          </a:p>
        </p:txBody>
      </p:sp>
    </p:spTree>
    <p:extLst>
      <p:ext uri="{BB962C8B-B14F-4D97-AF65-F5344CB8AC3E}">
        <p14:creationId xmlns:p14="http://schemas.microsoft.com/office/powerpoint/2010/main" val="1113430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rPr>
              <a:t>\\DCFILE1\share\CoStar Market Analytics\Specialization Initiatives\Presentations and Webinars\Big Books for Product\17Q2 APT BB Template V5.xlsx</a:t>
            </a:r>
          </a:p>
          <a:p>
            <a:endParaRPr lang="en-US" dirty="0" smtClean="0">
              <a:latin typeface="Arial"/>
            </a:endParaRPr>
          </a:p>
          <a:p>
            <a:r>
              <a:rPr lang="en-US" dirty="0" smtClean="0">
                <a:latin typeface="Arial"/>
              </a:rPr>
              <a:t>Maybe starting right now. Y/Y</a:t>
            </a:r>
            <a:r>
              <a:rPr lang="en-US" baseline="0" dirty="0" smtClean="0">
                <a:latin typeface="Arial"/>
              </a:rPr>
              <a:t> rent growth is actually slowing down since 2015, but still strong (Chicago averages 2% per year). </a:t>
            </a:r>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a:latin typeface="Arial"/>
            </a:endParaRPr>
          </a:p>
        </p:txBody>
      </p:sp>
      <p:sp>
        <p:nvSpPr>
          <p:cNvPr id="4" name="Slide Number Placeholder 3"/>
          <p:cNvSpPr>
            <a:spLocks noGrp="1"/>
          </p:cNvSpPr>
          <p:nvPr>
            <p:ph type="sldNum" sz="quarter" idx="10"/>
          </p:nvPr>
        </p:nvSpPr>
        <p:spPr/>
        <p:txBody>
          <a:bodyPr/>
          <a:lstStyle/>
          <a:p>
            <a:fld id="{C105F73A-5BDC-44AB-92D6-0AEF839671A8}" type="slidenum">
              <a:rPr lang="en-US" smtClean="0"/>
              <a:t>22</a:t>
            </a:fld>
            <a:endParaRPr lang="en-US"/>
          </a:p>
        </p:txBody>
      </p:sp>
    </p:spTree>
    <p:extLst>
      <p:ext uri="{BB962C8B-B14F-4D97-AF65-F5344CB8AC3E}">
        <p14:creationId xmlns:p14="http://schemas.microsoft.com/office/powerpoint/2010/main" val="38287775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rPr>
              <a:t>\\DCFILE1\share\CoStar Market Analytics\Specialization Initiatives\Presentations and Webinars\Big Books for Product\17Q2 APT BB Template V5.xlsx</a:t>
            </a:r>
          </a:p>
          <a:p>
            <a:endParaRPr lang="en-US" dirty="0" smtClean="0">
              <a:latin typeface="Arial"/>
            </a:endParaRPr>
          </a:p>
          <a:p>
            <a:r>
              <a:rPr lang="en-US" dirty="0" smtClean="0">
                <a:latin typeface="Arial"/>
              </a:rPr>
              <a:t>Maybe starting right now. Y/Y</a:t>
            </a:r>
            <a:r>
              <a:rPr lang="en-US" baseline="0" dirty="0" smtClean="0">
                <a:latin typeface="Arial"/>
              </a:rPr>
              <a:t> rent growth is actually slowing down since 2015, but still strong (Chicago averages 2% per year). </a:t>
            </a:r>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a:latin typeface="Arial"/>
            </a:endParaRPr>
          </a:p>
        </p:txBody>
      </p:sp>
      <p:sp>
        <p:nvSpPr>
          <p:cNvPr id="4" name="Slide Number Placeholder 3"/>
          <p:cNvSpPr>
            <a:spLocks noGrp="1"/>
          </p:cNvSpPr>
          <p:nvPr>
            <p:ph type="sldNum" sz="quarter" idx="10"/>
          </p:nvPr>
        </p:nvSpPr>
        <p:spPr/>
        <p:txBody>
          <a:bodyPr/>
          <a:lstStyle/>
          <a:p>
            <a:fld id="{C105F73A-5BDC-44AB-92D6-0AEF839671A8}" type="slidenum">
              <a:rPr lang="en-US" smtClean="0"/>
              <a:t>23</a:t>
            </a:fld>
            <a:endParaRPr lang="en-US"/>
          </a:p>
        </p:txBody>
      </p:sp>
    </p:spTree>
    <p:extLst>
      <p:ext uri="{BB962C8B-B14F-4D97-AF65-F5344CB8AC3E}">
        <p14:creationId xmlns:p14="http://schemas.microsoft.com/office/powerpoint/2010/main" val="3828777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05F73A-5BDC-44AB-92D6-0AEF839671A8}" type="slidenum">
              <a:rPr lang="en-US" smtClean="0"/>
              <a:t>24</a:t>
            </a:fld>
            <a:endParaRPr lang="en-US"/>
          </a:p>
        </p:txBody>
      </p:sp>
    </p:spTree>
    <p:extLst>
      <p:ext uri="{BB962C8B-B14F-4D97-AF65-F5344CB8AC3E}">
        <p14:creationId xmlns:p14="http://schemas.microsoft.com/office/powerpoint/2010/main" val="18028491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Military-grade</a:t>
            </a:r>
            <a:r>
              <a:rPr lang="en-US" baseline="0" dirty="0" smtClean="0"/>
              <a:t> planes once used to gather data in Afghanistan and Iraq used to track construction pipeline</a:t>
            </a:r>
          </a:p>
          <a:p>
            <a:endParaRPr lang="en-US" baseline="0" dirty="0" smtClean="0"/>
          </a:p>
          <a:p>
            <a:r>
              <a:rPr lang="en-US" baseline="0" dirty="0" smtClean="0"/>
              <a:t>New</a:t>
            </a:r>
            <a:endParaRPr lang="en-US" dirty="0"/>
          </a:p>
        </p:txBody>
      </p:sp>
      <p:sp>
        <p:nvSpPr>
          <p:cNvPr id="4" name="Slide Number Placeholder 3"/>
          <p:cNvSpPr>
            <a:spLocks noGrp="1"/>
          </p:cNvSpPr>
          <p:nvPr>
            <p:ph type="sldNum" sz="quarter" idx="10"/>
          </p:nvPr>
        </p:nvSpPr>
        <p:spPr/>
        <p:txBody>
          <a:bodyPr/>
          <a:lstStyle/>
          <a:p>
            <a:fld id="{1800BACC-4532-4134-B0D0-3543DDA29504}" type="slidenum">
              <a:rPr lang="en-US" smtClean="0"/>
              <a:t>25</a:t>
            </a:fld>
            <a:endParaRPr lang="en-US"/>
          </a:p>
        </p:txBody>
      </p:sp>
    </p:spTree>
    <p:extLst>
      <p:ext uri="{BB962C8B-B14F-4D97-AF65-F5344CB8AC3E}">
        <p14:creationId xmlns:p14="http://schemas.microsoft.com/office/powerpoint/2010/main" val="39669757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rPr>
              <a:t>P:\Retail\Webinars\CoStar Webinar.xlsm</a:t>
            </a:r>
          </a:p>
          <a:p>
            <a:r>
              <a:rPr lang="en-US" dirty="0" smtClean="0">
                <a:latin typeface="Arial"/>
              </a:rPr>
              <a:t>Markets with structurally lower vacancies are performing well relative to their historic averages. This supports the notion that retailers are heading to the "good" markets first and eschewing risks associated with high vacancies and distress.</a:t>
            </a:r>
          </a:p>
          <a:p>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a:latin typeface="Arial"/>
            </a:endParaRPr>
          </a:p>
        </p:txBody>
      </p:sp>
      <p:sp>
        <p:nvSpPr>
          <p:cNvPr id="4" name="Slide Number Placeholder 3"/>
          <p:cNvSpPr>
            <a:spLocks noGrp="1"/>
          </p:cNvSpPr>
          <p:nvPr>
            <p:ph type="sldNum" sz="quarter" idx="10"/>
          </p:nvPr>
        </p:nvSpPr>
        <p:spPr/>
        <p:txBody>
          <a:bodyPr/>
          <a:lstStyle/>
          <a:p>
            <a:fld id="{C105F73A-5BDC-44AB-92D6-0AEF839671A8}" type="slidenum">
              <a:rPr lang="en-US" smtClean="0"/>
              <a:t>26</a:t>
            </a:fld>
            <a:endParaRPr lang="en-US"/>
          </a:p>
        </p:txBody>
      </p:sp>
    </p:spTree>
    <p:extLst>
      <p:ext uri="{BB962C8B-B14F-4D97-AF65-F5344CB8AC3E}">
        <p14:creationId xmlns:p14="http://schemas.microsoft.com/office/powerpoint/2010/main" val="41286515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05F73A-5BDC-44AB-92D6-0AEF839671A8}" type="slidenum">
              <a:rPr lang="en-US" smtClean="0"/>
              <a:t>27</a:t>
            </a:fld>
            <a:endParaRPr lang="en-US"/>
          </a:p>
        </p:txBody>
      </p:sp>
    </p:spTree>
    <p:extLst>
      <p:ext uri="{BB962C8B-B14F-4D97-AF65-F5344CB8AC3E}">
        <p14:creationId xmlns:p14="http://schemas.microsoft.com/office/powerpoint/2010/main" val="18028491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05F73A-5BDC-44AB-92D6-0AEF839671A8}" type="slidenum">
              <a:rPr lang="en-US" smtClean="0"/>
              <a:t>28</a:t>
            </a:fld>
            <a:endParaRPr lang="en-US"/>
          </a:p>
        </p:txBody>
      </p:sp>
    </p:spTree>
    <p:extLst>
      <p:ext uri="{BB962C8B-B14F-4D97-AF65-F5344CB8AC3E}">
        <p14:creationId xmlns:p14="http://schemas.microsoft.com/office/powerpoint/2010/main" val="18028491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FYI – This picture </a:t>
            </a:r>
            <a:r>
              <a:rPr lang="en-US" smtClean="0"/>
              <a:t>is Shanghai</a:t>
            </a:r>
            <a:endParaRPr lang="en-US"/>
          </a:p>
        </p:txBody>
      </p:sp>
      <p:sp>
        <p:nvSpPr>
          <p:cNvPr id="4" name="Slide Number Placeholder 3"/>
          <p:cNvSpPr>
            <a:spLocks noGrp="1"/>
          </p:cNvSpPr>
          <p:nvPr>
            <p:ph type="sldNum" sz="quarter" idx="10"/>
          </p:nvPr>
        </p:nvSpPr>
        <p:spPr/>
        <p:txBody>
          <a:bodyPr/>
          <a:lstStyle/>
          <a:p>
            <a:fld id="{1800BACC-4532-4134-B0D0-3543DDA29504}" type="slidenum">
              <a:rPr lang="en-US" smtClean="0"/>
              <a:t>29</a:t>
            </a:fld>
            <a:endParaRPr lang="en-US"/>
          </a:p>
        </p:txBody>
      </p:sp>
    </p:spTree>
    <p:extLst>
      <p:ext uri="{BB962C8B-B14F-4D97-AF65-F5344CB8AC3E}">
        <p14:creationId xmlns:p14="http://schemas.microsoft.com/office/powerpoint/2010/main" val="3966975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rPr>
              <a:t>\\DCFILE1\share\CoStar Market Analytics\Specialization Initiatives\Presentations and Webinars\Big Books for Product\17Q2 APT BB Template V5.xlsx</a:t>
            </a:r>
          </a:p>
          <a:p>
            <a:r>
              <a:rPr lang="en-US" dirty="0" smtClean="0">
                <a:latin typeface="Arial"/>
              </a:rPr>
              <a:t>Notes 17Q1:</a:t>
            </a:r>
          </a:p>
          <a:p>
            <a:endParaRPr lang="en-US" dirty="0" smtClean="0">
              <a:latin typeface="Arial"/>
            </a:endParaRPr>
          </a:p>
          <a:p>
            <a:r>
              <a:rPr lang="en-US" dirty="0" smtClean="0">
                <a:latin typeface="Arial"/>
              </a:rPr>
              <a:t>In</a:t>
            </a:r>
            <a:r>
              <a:rPr lang="en-US" baseline="0" dirty="0" smtClean="0">
                <a:latin typeface="Arial"/>
              </a:rPr>
              <a:t> 2015, metro gained 90,000 jobs. In 2016, about 60,000 jobs. In 17Q1, gained about 15,000 jobs, more or less on pace for another 2016. </a:t>
            </a:r>
          </a:p>
          <a:p>
            <a:endParaRPr lang="en-US" baseline="0" dirty="0" smtClean="0">
              <a:latin typeface="Arial"/>
            </a:endParaRPr>
          </a:p>
          <a:p>
            <a:r>
              <a:rPr lang="en-US" baseline="0" dirty="0" smtClean="0">
                <a:latin typeface="Arial"/>
              </a:rPr>
              <a:t>2014, 2013 both about 70,000 jobs so a little bit more of a strong 2015 than a weak 2016-17. </a:t>
            </a:r>
          </a:p>
          <a:p>
            <a:endParaRPr lang="en-US" baseline="0" dirty="0" smtClean="0">
              <a:latin typeface="Arial"/>
            </a:endParaRPr>
          </a:p>
          <a:p>
            <a:r>
              <a:rPr lang="en-US" baseline="0" dirty="0" smtClean="0">
                <a:latin typeface="Arial"/>
              </a:rPr>
              <a:t>Notice how we are back at our </a:t>
            </a:r>
            <a:r>
              <a:rPr lang="en-US" baseline="0" dirty="0" err="1" smtClean="0">
                <a:latin typeface="Arial"/>
              </a:rPr>
              <a:t>prerecessionary</a:t>
            </a:r>
            <a:r>
              <a:rPr lang="en-US" baseline="0" dirty="0" smtClean="0">
                <a:latin typeface="Arial"/>
              </a:rPr>
              <a:t> peak from 2006. </a:t>
            </a:r>
          </a:p>
          <a:p>
            <a:endParaRPr lang="en-US" baseline="0" dirty="0" smtClean="0">
              <a:latin typeface="Arial"/>
            </a:endParaRPr>
          </a:p>
          <a:p>
            <a:r>
              <a:rPr lang="en-US" baseline="0" dirty="0" smtClean="0">
                <a:latin typeface="Arial"/>
              </a:rPr>
              <a:t>Jobs are important, they drive demand in some capacity for all property types. But really digging in and seeing where the jobs are coming is crucial as well.  </a:t>
            </a:r>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a:latin typeface="Arial"/>
            </a:endParaRPr>
          </a:p>
        </p:txBody>
      </p:sp>
      <p:sp>
        <p:nvSpPr>
          <p:cNvPr id="4" name="Slide Number Placeholder 3"/>
          <p:cNvSpPr>
            <a:spLocks noGrp="1"/>
          </p:cNvSpPr>
          <p:nvPr>
            <p:ph type="sldNum" sz="quarter" idx="10"/>
          </p:nvPr>
        </p:nvSpPr>
        <p:spPr/>
        <p:txBody>
          <a:bodyPr/>
          <a:lstStyle/>
          <a:p>
            <a:fld id="{C105F73A-5BDC-44AB-92D6-0AEF839671A8}" type="slidenum">
              <a:rPr lang="en-US" smtClean="0"/>
              <a:t>3</a:t>
            </a:fld>
            <a:endParaRPr lang="en-US"/>
          </a:p>
        </p:txBody>
      </p:sp>
    </p:spTree>
    <p:extLst>
      <p:ext uri="{BB962C8B-B14F-4D97-AF65-F5344CB8AC3E}">
        <p14:creationId xmlns:p14="http://schemas.microsoft.com/office/powerpoint/2010/main" val="60442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rPr>
              <a:t>\\DCFILE1\share\CoStar Market Analytics\Specialization Initiatives\Presentations and Webinars\Big Books for Product\17Q2 APT BB Template V5.xlsx</a:t>
            </a:r>
          </a:p>
          <a:p>
            <a:endParaRPr lang="en-US" dirty="0" smtClean="0">
              <a:latin typeface="Arial"/>
            </a:endParaRPr>
          </a:p>
          <a:p>
            <a:endParaRPr lang="en-US" dirty="0" smtClean="0">
              <a:latin typeface="Arial"/>
            </a:endParaRPr>
          </a:p>
          <a:p>
            <a:r>
              <a:rPr lang="en-US" dirty="0" smtClean="0">
                <a:latin typeface="Arial"/>
              </a:rPr>
              <a:t>Diamonds</a:t>
            </a:r>
            <a:r>
              <a:rPr lang="en-US" baseline="0" dirty="0" smtClean="0">
                <a:latin typeface="Arial"/>
              </a:rPr>
              <a:t> correspond with employment growth over the past year, while blue bars show if that job sector fully recovered from the downturn. </a:t>
            </a:r>
          </a:p>
          <a:p>
            <a:endParaRPr lang="en-US" baseline="0" dirty="0" smtClean="0">
              <a:latin typeface="Arial"/>
            </a:endParaRPr>
          </a:p>
          <a:p>
            <a:r>
              <a:rPr lang="en-US" dirty="0" smtClean="0">
                <a:latin typeface="Arial"/>
              </a:rPr>
              <a:t>- G.E. Healthcare announced at the</a:t>
            </a:r>
            <a:r>
              <a:rPr lang="en-US" baseline="0" dirty="0" smtClean="0">
                <a:latin typeface="Arial"/>
              </a:rPr>
              <a:t> beginning of the year its plans to move its corporate HQ from the U.K. to Chicago. </a:t>
            </a:r>
          </a:p>
          <a:p>
            <a:r>
              <a:rPr lang="en-US" baseline="0" dirty="0" smtClean="0">
                <a:latin typeface="Arial"/>
              </a:rPr>
              <a:t>- </a:t>
            </a:r>
            <a:r>
              <a:rPr lang="en-US" baseline="0" dirty="0" err="1" smtClean="0">
                <a:latin typeface="Arial"/>
              </a:rPr>
              <a:t>GrubHub</a:t>
            </a:r>
            <a:r>
              <a:rPr lang="en-US" baseline="0" dirty="0" smtClean="0">
                <a:latin typeface="Arial"/>
              </a:rPr>
              <a:t> just moved into 57,000 SF at 111 W Washington this quarter, and employs 1,000 workers in the space </a:t>
            </a:r>
            <a:endParaRPr lang="en-US" dirty="0" smtClean="0">
              <a:latin typeface="Arial"/>
            </a:endParaRPr>
          </a:p>
          <a:p>
            <a:r>
              <a:rPr lang="en-US" dirty="0" smtClean="0">
                <a:latin typeface="Arial"/>
              </a:rPr>
              <a:t>-</a:t>
            </a:r>
            <a:r>
              <a:rPr lang="en-US" baseline="0" dirty="0" smtClean="0">
                <a:latin typeface="Arial"/>
              </a:rPr>
              <a:t> </a:t>
            </a:r>
            <a:r>
              <a:rPr lang="en-US" dirty="0" err="1" smtClean="0">
                <a:latin typeface="Arial"/>
              </a:rPr>
              <a:t>Gogo</a:t>
            </a:r>
            <a:r>
              <a:rPr lang="en-US" dirty="0" smtClean="0">
                <a:latin typeface="Arial"/>
              </a:rPr>
              <a:t> announced</a:t>
            </a:r>
            <a:r>
              <a:rPr lang="en-US" baseline="0" dirty="0" smtClean="0">
                <a:latin typeface="Arial"/>
              </a:rPr>
              <a:t> its expansion in the West Loop in 2015, adding a few hundred workers</a:t>
            </a:r>
          </a:p>
          <a:p>
            <a:r>
              <a:rPr lang="en-US" baseline="0" dirty="0" smtClean="0">
                <a:latin typeface="Arial"/>
              </a:rPr>
              <a:t>- Twitter tripled its space when it took 16K SF at 111 N Canal in the West Loop</a:t>
            </a:r>
          </a:p>
          <a:p>
            <a:pPr marL="171450" indent="-171450">
              <a:buFontTx/>
              <a:buChar char="-"/>
            </a:pPr>
            <a:r>
              <a:rPr lang="en-US" baseline="0" dirty="0" smtClean="0">
                <a:latin typeface="Arial"/>
              </a:rPr>
              <a:t>In the suburbs U.S. Cellular is expanding its space by over 50% by the start of 2018 in its O’Hare Chicago Headquarters </a:t>
            </a:r>
          </a:p>
          <a:p>
            <a:endParaRPr lang="en-US" baseline="0" dirty="0" smtClean="0">
              <a:latin typeface="Aria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latin typeface="Arial"/>
              </a:rPr>
              <a:t>Government: After pushing for a $250 million property tax hike in 2015 to help cover pension shortfalls, this summer Rahm proposed increasing water and sewer rates (city employees). Moody’s reduced its credit rating last year. Job creation in government these days is all on the local level, with state and federal </a:t>
            </a:r>
            <a:r>
              <a:rPr lang="en-US" baseline="0" dirty="0" err="1" smtClean="0">
                <a:latin typeface="Arial"/>
              </a:rPr>
              <a:t>goverments</a:t>
            </a:r>
            <a:r>
              <a:rPr lang="en-US" baseline="0" dirty="0" smtClean="0">
                <a:latin typeface="Arial"/>
              </a:rPr>
              <a:t>’ employment remaining stagnant or negative. </a:t>
            </a:r>
          </a:p>
          <a:p>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a:latin typeface="Arial"/>
            </a:endParaRPr>
          </a:p>
        </p:txBody>
      </p:sp>
      <p:sp>
        <p:nvSpPr>
          <p:cNvPr id="4" name="Slide Number Placeholder 3"/>
          <p:cNvSpPr>
            <a:spLocks noGrp="1"/>
          </p:cNvSpPr>
          <p:nvPr>
            <p:ph type="sldNum" sz="quarter" idx="10"/>
          </p:nvPr>
        </p:nvSpPr>
        <p:spPr/>
        <p:txBody>
          <a:bodyPr/>
          <a:lstStyle/>
          <a:p>
            <a:fld id="{C105F73A-5BDC-44AB-92D6-0AEF839671A8}" type="slidenum">
              <a:rPr lang="en-US" smtClean="0"/>
              <a:t>5</a:t>
            </a:fld>
            <a:endParaRPr lang="en-US"/>
          </a:p>
        </p:txBody>
      </p:sp>
    </p:spTree>
    <p:extLst>
      <p:ext uri="{BB962C8B-B14F-4D97-AF65-F5344CB8AC3E}">
        <p14:creationId xmlns:p14="http://schemas.microsoft.com/office/powerpoint/2010/main" val="3114667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rPr>
              <a:t>L:\CoStar Market Analytics\Specialization Initiatives\Presentations and Webinars\Big Books for Product\Standard Cube-New Big Book Template for CMA Website_v08.xlsx</a:t>
            </a:r>
          </a:p>
          <a:p>
            <a:r>
              <a:rPr lang="en-US" dirty="0" smtClean="0">
                <a:latin typeface="Arial"/>
              </a:rPr>
              <a:t>Notes 16Q3:</a:t>
            </a:r>
          </a:p>
          <a:p>
            <a:endParaRPr lang="en-US" dirty="0" smtClean="0">
              <a:latin typeface="Arial"/>
            </a:endParaRPr>
          </a:p>
          <a:p>
            <a:r>
              <a:rPr lang="en-US" dirty="0" smtClean="0">
                <a:latin typeface="Arial"/>
              </a:rPr>
              <a:t>Over</a:t>
            </a:r>
            <a:r>
              <a:rPr lang="en-US" baseline="0" dirty="0" smtClean="0">
                <a:latin typeface="Arial"/>
              </a:rPr>
              <a:t> the past year, growth in tech jobs has accounted for about 25% of total job growth. When you compare that to other </a:t>
            </a:r>
            <a:r>
              <a:rPr lang="en-US" baseline="0" dirty="0" err="1" smtClean="0">
                <a:latin typeface="Arial"/>
              </a:rPr>
              <a:t>midwestern</a:t>
            </a:r>
            <a:r>
              <a:rPr lang="en-US" baseline="0" dirty="0" smtClean="0">
                <a:latin typeface="Arial"/>
              </a:rPr>
              <a:t> cities, there really is no comparison. The only other city witnessing a tech boom of comparable proportion is Minneapolis, but keep in mind on an absolute basis Chicago has added 10K more tech jobs over the past year than Minneapolis. </a:t>
            </a:r>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a:latin typeface="Arial"/>
            </a:endParaRPr>
          </a:p>
        </p:txBody>
      </p:sp>
      <p:sp>
        <p:nvSpPr>
          <p:cNvPr id="4" name="Slide Number Placeholder 3"/>
          <p:cNvSpPr>
            <a:spLocks noGrp="1"/>
          </p:cNvSpPr>
          <p:nvPr>
            <p:ph type="sldNum" sz="quarter" idx="10"/>
          </p:nvPr>
        </p:nvSpPr>
        <p:spPr/>
        <p:txBody>
          <a:bodyPr/>
          <a:lstStyle/>
          <a:p>
            <a:fld id="{C105F73A-5BDC-44AB-92D6-0AEF839671A8}" type="slidenum">
              <a:rPr lang="en-US" smtClean="0"/>
              <a:t>6</a:t>
            </a:fld>
            <a:endParaRPr lang="en-US"/>
          </a:p>
        </p:txBody>
      </p:sp>
    </p:spTree>
    <p:extLst>
      <p:ext uri="{BB962C8B-B14F-4D97-AF65-F5344CB8AC3E}">
        <p14:creationId xmlns:p14="http://schemas.microsoft.com/office/powerpoint/2010/main" val="2969552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rPr>
              <a:t>\\DCFILE1\share\CoStar Market Analytics\Specialization Initiatives\Presentations and Webinars\Big Books for Product\17Q2 APT BB Template V5.xlsx</a:t>
            </a:r>
          </a:p>
          <a:p>
            <a:endParaRPr lang="en-US" dirty="0" smtClean="0">
              <a:latin typeface="Arial"/>
            </a:endParaRPr>
          </a:p>
          <a:p>
            <a:endParaRPr lang="en-US" dirty="0" smtClean="0">
              <a:latin typeface="Arial"/>
            </a:endParaRPr>
          </a:p>
          <a:p>
            <a:r>
              <a:rPr lang="en-US" dirty="0" smtClean="0">
                <a:latin typeface="Arial"/>
              </a:rPr>
              <a:t>Diamonds</a:t>
            </a:r>
            <a:r>
              <a:rPr lang="en-US" baseline="0" dirty="0" smtClean="0">
                <a:latin typeface="Arial"/>
              </a:rPr>
              <a:t> correspond with employment growth over the past year, while blue bars show if that job sector fully recovered from the downturn. </a:t>
            </a:r>
          </a:p>
          <a:p>
            <a:endParaRPr lang="en-US" baseline="0" dirty="0" smtClean="0">
              <a:latin typeface="Arial"/>
            </a:endParaRPr>
          </a:p>
          <a:p>
            <a:r>
              <a:rPr lang="en-US" dirty="0" smtClean="0">
                <a:latin typeface="Arial"/>
              </a:rPr>
              <a:t>- G.E. Healthcare announced at the</a:t>
            </a:r>
            <a:r>
              <a:rPr lang="en-US" baseline="0" dirty="0" smtClean="0">
                <a:latin typeface="Arial"/>
              </a:rPr>
              <a:t> beginning of the year its plans to move its corporate HQ from the U.K. to Chicago. </a:t>
            </a:r>
          </a:p>
          <a:p>
            <a:r>
              <a:rPr lang="en-US" baseline="0" dirty="0" smtClean="0">
                <a:latin typeface="Arial"/>
              </a:rPr>
              <a:t>- </a:t>
            </a:r>
            <a:r>
              <a:rPr lang="en-US" baseline="0" dirty="0" err="1" smtClean="0">
                <a:latin typeface="Arial"/>
              </a:rPr>
              <a:t>GrubHub</a:t>
            </a:r>
            <a:r>
              <a:rPr lang="en-US" baseline="0" dirty="0" smtClean="0">
                <a:latin typeface="Arial"/>
              </a:rPr>
              <a:t> just moved into 57,000 SF at 111 W Washington this quarter, and employs 1,000 workers in the space </a:t>
            </a:r>
            <a:endParaRPr lang="en-US" dirty="0" smtClean="0">
              <a:latin typeface="Arial"/>
            </a:endParaRPr>
          </a:p>
          <a:p>
            <a:r>
              <a:rPr lang="en-US" dirty="0" smtClean="0">
                <a:latin typeface="Arial"/>
              </a:rPr>
              <a:t>-</a:t>
            </a:r>
            <a:r>
              <a:rPr lang="en-US" baseline="0" dirty="0" smtClean="0">
                <a:latin typeface="Arial"/>
              </a:rPr>
              <a:t> </a:t>
            </a:r>
            <a:r>
              <a:rPr lang="en-US" dirty="0" err="1" smtClean="0">
                <a:latin typeface="Arial"/>
              </a:rPr>
              <a:t>Gogo</a:t>
            </a:r>
            <a:r>
              <a:rPr lang="en-US" dirty="0" smtClean="0">
                <a:latin typeface="Arial"/>
              </a:rPr>
              <a:t> announced</a:t>
            </a:r>
            <a:r>
              <a:rPr lang="en-US" baseline="0" dirty="0" smtClean="0">
                <a:latin typeface="Arial"/>
              </a:rPr>
              <a:t> its expansion in the West Loop in 2015, adding a few hundred workers</a:t>
            </a:r>
          </a:p>
          <a:p>
            <a:r>
              <a:rPr lang="en-US" baseline="0" dirty="0" smtClean="0">
                <a:latin typeface="Arial"/>
              </a:rPr>
              <a:t>- Twitter tripled its space when it took 16K SF at 111 N Canal in the West Loop</a:t>
            </a:r>
          </a:p>
          <a:p>
            <a:pPr marL="171450" indent="-171450">
              <a:buFontTx/>
              <a:buChar char="-"/>
            </a:pPr>
            <a:r>
              <a:rPr lang="en-US" baseline="0" dirty="0" smtClean="0">
                <a:latin typeface="Arial"/>
              </a:rPr>
              <a:t>In the suburbs U.S. Cellular is expanding its space by over 50% by the start of 2018 in its O’Hare Chicago Headquarters </a:t>
            </a:r>
          </a:p>
          <a:p>
            <a:endParaRPr lang="en-US" baseline="0" dirty="0" smtClean="0">
              <a:latin typeface="Aria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latin typeface="Arial"/>
              </a:rPr>
              <a:t>Government: After pushing for a $250 million property tax hike in 2015 to help cover pension shortfalls, this summer Rahm proposed increasing water and sewer rates (city employees). Moody’s reduced its credit rating last year. Job creation in government these days is all on the local level, with state and federal </a:t>
            </a:r>
            <a:r>
              <a:rPr lang="en-US" baseline="0" dirty="0" err="1" smtClean="0">
                <a:latin typeface="Arial"/>
              </a:rPr>
              <a:t>goverments</a:t>
            </a:r>
            <a:r>
              <a:rPr lang="en-US" baseline="0" dirty="0" smtClean="0">
                <a:latin typeface="Arial"/>
              </a:rPr>
              <a:t>’ employment remaining stagnant or negative. </a:t>
            </a:r>
          </a:p>
          <a:p>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a:latin typeface="Arial"/>
            </a:endParaRPr>
          </a:p>
        </p:txBody>
      </p:sp>
      <p:sp>
        <p:nvSpPr>
          <p:cNvPr id="4" name="Slide Number Placeholder 3"/>
          <p:cNvSpPr>
            <a:spLocks noGrp="1"/>
          </p:cNvSpPr>
          <p:nvPr>
            <p:ph type="sldNum" sz="quarter" idx="10"/>
          </p:nvPr>
        </p:nvSpPr>
        <p:spPr/>
        <p:txBody>
          <a:bodyPr/>
          <a:lstStyle/>
          <a:p>
            <a:fld id="{C105F73A-5BDC-44AB-92D6-0AEF839671A8}" type="slidenum">
              <a:rPr lang="en-US" smtClean="0"/>
              <a:t>7</a:t>
            </a:fld>
            <a:endParaRPr lang="en-US"/>
          </a:p>
        </p:txBody>
      </p:sp>
    </p:spTree>
    <p:extLst>
      <p:ext uri="{BB962C8B-B14F-4D97-AF65-F5344CB8AC3E}">
        <p14:creationId xmlns:p14="http://schemas.microsoft.com/office/powerpoint/2010/main" val="3114667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Military-grade</a:t>
            </a:r>
            <a:r>
              <a:rPr lang="en-US" baseline="0" dirty="0" smtClean="0"/>
              <a:t> planes once used to gather data in Afghanistan and Iraq used to track construction pipeline</a:t>
            </a:r>
          </a:p>
          <a:p>
            <a:endParaRPr lang="en-US" baseline="0" dirty="0" smtClean="0"/>
          </a:p>
          <a:p>
            <a:r>
              <a:rPr lang="en-US" baseline="0" dirty="0" smtClean="0"/>
              <a:t>New</a:t>
            </a:r>
            <a:endParaRPr lang="en-US" dirty="0"/>
          </a:p>
        </p:txBody>
      </p:sp>
      <p:sp>
        <p:nvSpPr>
          <p:cNvPr id="4" name="Slide Number Placeholder 3"/>
          <p:cNvSpPr>
            <a:spLocks noGrp="1"/>
          </p:cNvSpPr>
          <p:nvPr>
            <p:ph type="sldNum" sz="quarter" idx="10"/>
          </p:nvPr>
        </p:nvSpPr>
        <p:spPr/>
        <p:txBody>
          <a:bodyPr/>
          <a:lstStyle/>
          <a:p>
            <a:fld id="{1800BACC-4532-4134-B0D0-3543DDA29504}" type="slidenum">
              <a:rPr lang="en-US" smtClean="0"/>
              <a:t>8</a:t>
            </a:fld>
            <a:endParaRPr lang="en-US"/>
          </a:p>
        </p:txBody>
      </p:sp>
    </p:spTree>
    <p:extLst>
      <p:ext uri="{BB962C8B-B14F-4D97-AF65-F5344CB8AC3E}">
        <p14:creationId xmlns:p14="http://schemas.microsoft.com/office/powerpoint/2010/main" val="3966975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rPr>
              <a:t>\\DCFILE1\share\CoStar Market Analytics\Specialization Initiatives\Presentations and Webinars\Big Books for Product\17Q2 APT BB Template V5.xlsx</a:t>
            </a:r>
          </a:p>
          <a:p>
            <a:r>
              <a:rPr lang="en-US" dirty="0" smtClean="0">
                <a:latin typeface="Arial"/>
              </a:rPr>
              <a:t>Notes 17Q1:</a:t>
            </a:r>
          </a:p>
          <a:p>
            <a:endParaRPr lang="en-US" dirty="0" smtClean="0">
              <a:latin typeface="Arial"/>
            </a:endParaRPr>
          </a:p>
          <a:p>
            <a:endParaRPr lang="en-US" dirty="0" smtClean="0">
              <a:latin typeface="Arial"/>
            </a:endParaRPr>
          </a:p>
          <a:p>
            <a:r>
              <a:rPr lang="en-US" dirty="0" smtClean="0">
                <a:latin typeface="Arial"/>
              </a:rPr>
              <a:t>In order</a:t>
            </a:r>
            <a:r>
              <a:rPr lang="en-US" baseline="0" dirty="0" smtClean="0">
                <a:latin typeface="Arial"/>
              </a:rPr>
              <a:t> to curb the supply shortage, we build. </a:t>
            </a:r>
          </a:p>
          <a:p>
            <a:endParaRPr lang="en-US" baseline="0" dirty="0" smtClean="0">
              <a:latin typeface="Arial"/>
            </a:endParaRPr>
          </a:p>
          <a:p>
            <a:r>
              <a:rPr lang="en-US" baseline="0" dirty="0" smtClean="0">
                <a:latin typeface="Arial"/>
              </a:rPr>
              <a:t>In 2016, over 50% of new units delivered downtown. In 2017, only 25% of new units will deliver downtown. As a result, we have seen lease-ups lengthen downtown and vacancies pop a bit more. Several suburban submarkets are going to be heavily hit with supply this year. Overall, we are still undersupplied. But, in certain locations, the oversupply story is becoming a reality. </a:t>
            </a:r>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a:latin typeface="Arial"/>
            </a:endParaRPr>
          </a:p>
        </p:txBody>
      </p:sp>
      <p:sp>
        <p:nvSpPr>
          <p:cNvPr id="4" name="Slide Number Placeholder 3"/>
          <p:cNvSpPr>
            <a:spLocks noGrp="1"/>
          </p:cNvSpPr>
          <p:nvPr>
            <p:ph type="sldNum" sz="quarter" idx="10"/>
          </p:nvPr>
        </p:nvSpPr>
        <p:spPr/>
        <p:txBody>
          <a:bodyPr/>
          <a:lstStyle/>
          <a:p>
            <a:fld id="{C105F73A-5BDC-44AB-92D6-0AEF839671A8}" type="slidenum">
              <a:rPr lang="en-US" smtClean="0"/>
              <a:t>9</a:t>
            </a:fld>
            <a:endParaRPr lang="en-US"/>
          </a:p>
        </p:txBody>
      </p:sp>
    </p:spTree>
    <p:extLst>
      <p:ext uri="{BB962C8B-B14F-4D97-AF65-F5344CB8AC3E}">
        <p14:creationId xmlns:p14="http://schemas.microsoft.com/office/powerpoint/2010/main" val="1108846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a:rPr>
              <a:t>L:\CoStar Market Analytics\Specialization Initiatives\Presentations and Webinars\Cool Slides\Amenities Slide.xlsx</a:t>
            </a:r>
          </a:p>
          <a:p>
            <a:endParaRPr lang="en-US" dirty="0" smtClean="0">
              <a:latin typeface="Arial"/>
            </a:endParaRPr>
          </a:p>
          <a:p>
            <a:endParaRPr lang="en-US" dirty="0" smtClean="0">
              <a:latin typeface="Arial"/>
            </a:endParaRPr>
          </a:p>
          <a:p>
            <a:r>
              <a:rPr lang="en-US" dirty="0" smtClean="0">
                <a:latin typeface="Arial"/>
              </a:rPr>
              <a:t>In unit washer/dryer.</a:t>
            </a:r>
            <a:r>
              <a:rPr lang="en-US" baseline="0" dirty="0" smtClean="0">
                <a:latin typeface="Arial"/>
              </a:rPr>
              <a:t> 30% of new units built in Chicago since 2016 have a pool, which you can use for about 5% of the year. Dog run didn’t make the top 10, but it will soon.</a:t>
            </a:r>
            <a:endParaRPr lang="en-US" dirty="0" smtClean="0">
              <a:latin typeface="Arial"/>
            </a:endParaRPr>
          </a:p>
          <a:p>
            <a:endParaRPr lang="en-US" dirty="0" smtClean="0">
              <a:latin typeface="Arial"/>
            </a:endParaRPr>
          </a:p>
          <a:p>
            <a:r>
              <a:rPr lang="en-US" dirty="0" smtClean="0">
                <a:latin typeface="Arial"/>
              </a:rPr>
              <a:t>What amenities ultimately do though, aside from attracting renters, is increase rents. </a:t>
            </a:r>
          </a:p>
          <a:p>
            <a:endParaRPr lang="en-US" dirty="0" smtClean="0">
              <a:latin typeface="Arial"/>
            </a:endParaRPr>
          </a:p>
          <a:p>
            <a:endParaRPr lang="en-US" dirty="0" smtClean="0">
              <a:latin typeface="Arial"/>
            </a:endParaRPr>
          </a:p>
          <a:p>
            <a:endParaRPr lang="en-US" dirty="0" smtClean="0">
              <a:latin typeface="Arial"/>
            </a:endParaRPr>
          </a:p>
          <a:p>
            <a:endParaRPr lang="en-US" dirty="0" smtClean="0">
              <a:latin typeface="Arial"/>
            </a:endParaRPr>
          </a:p>
          <a:p>
            <a:endParaRPr lang="en-US" dirty="0">
              <a:latin typeface="Arial"/>
            </a:endParaRPr>
          </a:p>
        </p:txBody>
      </p:sp>
      <p:sp>
        <p:nvSpPr>
          <p:cNvPr id="4" name="Slide Number Placeholder 3"/>
          <p:cNvSpPr>
            <a:spLocks noGrp="1"/>
          </p:cNvSpPr>
          <p:nvPr>
            <p:ph type="sldNum" sz="quarter" idx="10"/>
          </p:nvPr>
        </p:nvSpPr>
        <p:spPr/>
        <p:txBody>
          <a:bodyPr/>
          <a:lstStyle/>
          <a:p>
            <a:fld id="{C105F73A-5BDC-44AB-92D6-0AEF839671A8}" type="slidenum">
              <a:rPr lang="en-US" smtClean="0"/>
              <a:t>10</a:t>
            </a:fld>
            <a:endParaRPr lang="en-US"/>
          </a:p>
        </p:txBody>
      </p:sp>
    </p:spTree>
    <p:extLst>
      <p:ext uri="{BB962C8B-B14F-4D97-AF65-F5344CB8AC3E}">
        <p14:creationId xmlns:p14="http://schemas.microsoft.com/office/powerpoint/2010/main" val="187636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352"/>
            <a:ext cx="12197469" cy="7058269"/>
          </a:xfrm>
          <a:prstGeom prst="rect">
            <a:avLst/>
          </a:prstGeom>
        </p:spPr>
      </p:pic>
    </p:spTree>
    <p:extLst>
      <p:ext uri="{BB962C8B-B14F-4D97-AF65-F5344CB8AC3E}">
        <p14:creationId xmlns:p14="http://schemas.microsoft.com/office/powerpoint/2010/main" val="212617283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192616" y="123264"/>
            <a:ext cx="11786023" cy="642855"/>
          </a:xfrm>
          <a:prstGeom prst="rect">
            <a:avLst/>
          </a:prstGeom>
        </p:spPr>
        <p:txBody>
          <a:bodyPr lIns="91438" tIns="45719" rIns="91438" bIns="45719"/>
          <a:lstStyle>
            <a:lvl1pPr algn="l">
              <a:defRPr sz="3200" b="0">
                <a:solidFill>
                  <a:srgbClr val="000000"/>
                </a:solidFill>
                <a:latin typeface="Century Gothic" panose="020B0502020202020204" pitchFamily="34" charset="0"/>
              </a:defRPr>
            </a:lvl1pPr>
          </a:lstStyle>
          <a:p>
            <a:r>
              <a:rPr lang="en-US" dirty="0" smtClean="0"/>
              <a:t>Click to edit Master title style</a:t>
            </a:r>
            <a:endParaRPr lang="en-US" dirty="0"/>
          </a:p>
        </p:txBody>
      </p:sp>
      <p:cxnSp>
        <p:nvCxnSpPr>
          <p:cNvPr id="4" name="Straight Connector 3"/>
          <p:cNvCxnSpPr/>
          <p:nvPr userDrawn="1"/>
        </p:nvCxnSpPr>
        <p:spPr>
          <a:xfrm>
            <a:off x="182880" y="785306"/>
            <a:ext cx="11795760" cy="0"/>
          </a:xfrm>
          <a:prstGeom prst="line">
            <a:avLst/>
          </a:prstGeom>
          <a:ln w="15875">
            <a:solidFill>
              <a:srgbClr val="00206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42980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a:prstGeom prst="rect">
            <a:avLst/>
          </a:prstGeom>
        </p:spPr>
        <p:txBody>
          <a:bodyPr lIns="91438" tIns="45719" rIns="91438" bIns="45719" anchor="b"/>
          <a:lstStyle>
            <a:lvl1pPr algn="l">
              <a:defRPr sz="2700" b="0" spc="67">
                <a:latin typeface="Century Gothic" panose="020B0502020202020204" pitchFamily="34" charset="0"/>
                <a:cs typeface="Century Gothic" panose="020B0502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2389717" y="135469"/>
            <a:ext cx="7315200" cy="4592107"/>
          </a:xfrm>
          <a:prstGeom prst="rect">
            <a:avLst/>
          </a:prstGeom>
        </p:spPr>
        <p:txBody>
          <a:bodyPr lIns="91438" tIns="45719" rIns="91438" bIns="45719"/>
          <a:lstStyle>
            <a:lvl1pPr marL="0" indent="0">
              <a:buNone/>
              <a:defRPr sz="4300">
                <a:latin typeface="Century Gothic" panose="020B0502020202020204" pitchFamily="34" charset="0"/>
              </a:defRPr>
            </a:lvl1pPr>
            <a:lvl2pPr marL="609570" indent="0">
              <a:buNone/>
              <a:defRPr sz="3700"/>
            </a:lvl2pPr>
            <a:lvl3pPr marL="1219140" indent="0">
              <a:buNone/>
              <a:defRPr sz="3200"/>
            </a:lvl3pPr>
            <a:lvl4pPr marL="1828709" indent="0">
              <a:buNone/>
              <a:defRPr sz="2700"/>
            </a:lvl4pPr>
            <a:lvl5pPr marL="2438278" indent="0">
              <a:buNone/>
              <a:defRPr sz="2700"/>
            </a:lvl5pPr>
            <a:lvl6pPr marL="3047848" indent="0">
              <a:buNone/>
              <a:defRPr sz="2700"/>
            </a:lvl6pPr>
            <a:lvl7pPr marL="3657418" indent="0">
              <a:buNone/>
              <a:defRPr sz="2700"/>
            </a:lvl7pPr>
            <a:lvl8pPr marL="4266987" indent="0">
              <a:buNone/>
              <a:defRPr sz="2700"/>
            </a:lvl8pPr>
            <a:lvl9pPr marL="4876557" indent="0">
              <a:buNone/>
              <a:defRPr sz="2700"/>
            </a:lvl9pPr>
          </a:lstStyle>
          <a:p>
            <a:endParaRPr lang="en-US" dirty="0"/>
          </a:p>
        </p:txBody>
      </p:sp>
      <p:sp>
        <p:nvSpPr>
          <p:cNvPr id="4" name="Text Placeholder 3"/>
          <p:cNvSpPr>
            <a:spLocks noGrp="1"/>
          </p:cNvSpPr>
          <p:nvPr>
            <p:ph type="body" sz="half" idx="2"/>
          </p:nvPr>
        </p:nvSpPr>
        <p:spPr>
          <a:xfrm>
            <a:off x="2389717" y="5367339"/>
            <a:ext cx="7315200" cy="804863"/>
          </a:xfrm>
          <a:prstGeom prst="rect">
            <a:avLst/>
          </a:prstGeom>
        </p:spPr>
        <p:txBody>
          <a:bodyPr lIns="91438" tIns="45719" rIns="91438" bIns="45719"/>
          <a:lstStyle>
            <a:lvl1pPr marL="0" indent="0">
              <a:buNone/>
              <a:defRPr sz="1900" spc="67">
                <a:latin typeface="Century Gothic" panose="020B0502020202020204" pitchFamily="34" charset="0"/>
                <a:cs typeface="Century Gothic" panose="020B0502020202020204" pitchFamily="34" charset="0"/>
              </a:defRPr>
            </a:lvl1pPr>
            <a:lvl2pPr marL="609570" indent="0">
              <a:buNone/>
              <a:defRPr sz="1600"/>
            </a:lvl2pPr>
            <a:lvl3pPr marL="1219140" indent="0">
              <a:buNone/>
              <a:defRPr sz="1300"/>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dirty="0" smtClean="0"/>
              <a:t>Click to edit Master text styles</a:t>
            </a:r>
          </a:p>
        </p:txBody>
      </p:sp>
    </p:spTree>
    <p:extLst>
      <p:ext uri="{BB962C8B-B14F-4D97-AF65-F5344CB8AC3E}">
        <p14:creationId xmlns:p14="http://schemas.microsoft.com/office/powerpoint/2010/main" val="1677886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Star Market Analytics">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 y="4470"/>
            <a:ext cx="12196073" cy="6870453"/>
          </a:xfrm>
          <a:prstGeom prst="rect">
            <a:avLst/>
          </a:prstGeom>
        </p:spPr>
      </p:pic>
      <p:sp>
        <p:nvSpPr>
          <p:cNvPr id="3" name="Text Placeholder 2"/>
          <p:cNvSpPr>
            <a:spLocks noGrp="1"/>
          </p:cNvSpPr>
          <p:nvPr>
            <p:ph type="body" sz="quarter" idx="10" hasCustomPrompt="1"/>
          </p:nvPr>
        </p:nvSpPr>
        <p:spPr>
          <a:xfrm>
            <a:off x="424040" y="5402735"/>
            <a:ext cx="8674805" cy="529569"/>
          </a:xfrm>
          <a:prstGeom prst="rect">
            <a:avLst/>
          </a:prstGeom>
        </p:spPr>
        <p:txBody>
          <a:bodyPr vert="horz" lIns="121917" tIns="60958" rIns="121917" bIns="60958"/>
          <a:lstStyle>
            <a:lvl1pPr marL="0" indent="0">
              <a:buNone/>
              <a:defRPr>
                <a:solidFill>
                  <a:schemeClr val="bg1"/>
                </a:solidFill>
                <a:latin typeface="Arial"/>
                <a:cs typeface="Arial"/>
              </a:defRPr>
            </a:lvl1pPr>
          </a:lstStyle>
          <a:p>
            <a:pPr lvl="0"/>
            <a:r>
              <a:rPr lang="en-US" dirty="0" smtClean="0"/>
              <a:t>Headline</a:t>
            </a:r>
          </a:p>
        </p:txBody>
      </p:sp>
      <p:sp>
        <p:nvSpPr>
          <p:cNvPr id="6" name="Text Placeholder 5"/>
          <p:cNvSpPr>
            <a:spLocks noGrp="1"/>
          </p:cNvSpPr>
          <p:nvPr>
            <p:ph type="body" sz="quarter" idx="11" hasCustomPrompt="1"/>
          </p:nvPr>
        </p:nvSpPr>
        <p:spPr>
          <a:xfrm>
            <a:off x="424040" y="6167927"/>
            <a:ext cx="8674805" cy="445559"/>
          </a:xfrm>
          <a:prstGeom prst="rect">
            <a:avLst/>
          </a:prstGeom>
        </p:spPr>
        <p:txBody>
          <a:bodyPr vert="horz" lIns="121917" tIns="60958" rIns="121917" bIns="60958"/>
          <a:lstStyle>
            <a:lvl1pPr marL="0" marR="0" indent="0" algn="l" defTabSz="609585" rtl="0" eaLnBrk="1" fontAlgn="auto" latinLnBrk="0" hangingPunct="1">
              <a:lnSpc>
                <a:spcPct val="100000"/>
              </a:lnSpc>
              <a:spcBef>
                <a:spcPct val="20000"/>
              </a:spcBef>
              <a:spcAft>
                <a:spcPts val="0"/>
              </a:spcAft>
              <a:buClrTx/>
              <a:buSzTx/>
              <a:buFont typeface="Arial"/>
              <a:buNone/>
              <a:tabLst/>
              <a:defRPr sz="2100" baseline="0">
                <a:solidFill>
                  <a:srgbClr val="FFFFFF"/>
                </a:solidFill>
                <a:latin typeface="Arial"/>
                <a:cs typeface="Aria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dirty="0" smtClean="0"/>
              <a:t>Presenter </a:t>
            </a:r>
            <a:r>
              <a:rPr lang="en-US" sz="2000" dirty="0" smtClean="0">
                <a:solidFill>
                  <a:schemeClr val="bg1"/>
                </a:solidFill>
                <a:latin typeface="Arial"/>
                <a:cs typeface="Arial"/>
              </a:rPr>
              <a:t>|  </a:t>
            </a:r>
            <a:r>
              <a:rPr lang="en-US" sz="2100" dirty="0" smtClean="0">
                <a:solidFill>
                  <a:schemeClr val="bg1"/>
                </a:solidFill>
                <a:latin typeface="Arial"/>
                <a:cs typeface="Arial"/>
              </a:rPr>
              <a:t>Title</a:t>
            </a:r>
            <a:r>
              <a:rPr lang="en-US" sz="2000" dirty="0" smtClean="0">
                <a:solidFill>
                  <a:schemeClr val="bg1"/>
                </a:solidFill>
                <a:latin typeface="Arial"/>
                <a:cs typeface="Arial"/>
              </a:rPr>
              <a:t> </a:t>
            </a:r>
          </a:p>
          <a:p>
            <a:pPr lvl="0"/>
            <a:endParaRPr lang="en-US" dirty="0"/>
          </a:p>
        </p:txBody>
      </p:sp>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63032" y="362825"/>
            <a:ext cx="5420568" cy="633984"/>
          </a:xfrm>
          <a:prstGeom prst="rect">
            <a:avLst/>
          </a:prstGeom>
        </p:spPr>
      </p:pic>
    </p:spTree>
    <p:extLst>
      <p:ext uri="{BB962C8B-B14F-4D97-AF65-F5344CB8AC3E}">
        <p14:creationId xmlns:p14="http://schemas.microsoft.com/office/powerpoint/2010/main" val="159562948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2616" y="123264"/>
            <a:ext cx="11759130" cy="642855"/>
          </a:xfrm>
          <a:prstGeom prst="rect">
            <a:avLst/>
          </a:prstGeom>
        </p:spPr>
        <p:txBody>
          <a:bodyPr lIns="91438" tIns="45719" rIns="91438" bIns="45719"/>
          <a:lstStyle>
            <a:lvl1pPr algn="l">
              <a:defRPr sz="3200" b="0">
                <a:solidFill>
                  <a:srgbClr val="000000"/>
                </a:solidFill>
                <a:latin typeface="Century Gothic" panose="020B0502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192616" y="988541"/>
            <a:ext cx="11780645" cy="5066271"/>
          </a:xfrm>
          <a:prstGeom prst="rect">
            <a:avLst/>
          </a:prstGeom>
        </p:spPr>
        <p:txBody>
          <a:bodyPr lIns="91438" tIns="45719" rIns="91438" bIns="45719"/>
          <a:lstStyle>
            <a:lvl1pPr marL="365742" indent="-365742">
              <a:spcBef>
                <a:spcPts val="0"/>
              </a:spcBef>
              <a:spcAft>
                <a:spcPts val="800"/>
              </a:spcAft>
              <a:buClr>
                <a:srgbClr val="36205E"/>
              </a:buClr>
              <a:buFont typeface="Franklin Gothic Book" panose="020B0503020102020204" pitchFamily="34" charset="0"/>
              <a:buChar char="—"/>
              <a:defRPr sz="3200">
                <a:solidFill>
                  <a:schemeClr val="tx2"/>
                </a:solidFill>
                <a:latin typeface="Century Gothic" panose="020B0502020202020204" pitchFamily="34" charset="0"/>
              </a:defRPr>
            </a:lvl1pPr>
            <a:lvl2pPr marL="990550" indent="-380981">
              <a:spcBef>
                <a:spcPts val="0"/>
              </a:spcBef>
              <a:spcAft>
                <a:spcPts val="0"/>
              </a:spcAft>
              <a:buClr>
                <a:srgbClr val="36205E"/>
              </a:buClr>
              <a:buFont typeface="Arial" panose="020B0604020202020204" pitchFamily="34" charset="0"/>
              <a:buChar char="•"/>
              <a:defRPr sz="2700">
                <a:solidFill>
                  <a:schemeClr val="tx2"/>
                </a:solidFill>
                <a:latin typeface="Century Gothic" panose="020B0502020202020204" pitchFamily="34" charset="0"/>
              </a:defRPr>
            </a:lvl2pPr>
            <a:lvl3pPr>
              <a:buClr>
                <a:schemeClr val="tx1">
                  <a:lumMod val="50000"/>
                  <a:lumOff val="50000"/>
                </a:schemeClr>
              </a:buClr>
              <a:defRPr sz="2400">
                <a:solidFill>
                  <a:schemeClr val="tx2"/>
                </a:solidFill>
                <a:latin typeface="Century Gothic" panose="020B0502020202020204" pitchFamily="34" charset="0"/>
              </a:defRPr>
            </a:lvl3pPr>
            <a:lvl4pPr>
              <a:buClr>
                <a:schemeClr val="tx1">
                  <a:lumMod val="50000"/>
                  <a:lumOff val="50000"/>
                </a:schemeClr>
              </a:buClr>
              <a:defRPr sz="2100">
                <a:solidFill>
                  <a:schemeClr val="tx2"/>
                </a:solidFill>
                <a:latin typeface="Century Gothic" panose="020B0502020202020204" pitchFamily="34" charset="0"/>
              </a:defRPr>
            </a:lvl4pPr>
            <a:lvl5pPr>
              <a:buClr>
                <a:schemeClr val="tx1">
                  <a:lumMod val="50000"/>
                  <a:lumOff val="50000"/>
                </a:schemeClr>
              </a:buClr>
              <a:defRPr sz="2100">
                <a:solidFill>
                  <a:schemeClr val="tx2"/>
                </a:solidFill>
                <a:latin typeface="Century Gothic" panose="020B0502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5" name="Straight Connector 4"/>
          <p:cNvCxnSpPr/>
          <p:nvPr userDrawn="1"/>
        </p:nvCxnSpPr>
        <p:spPr>
          <a:xfrm>
            <a:off x="182880" y="785306"/>
            <a:ext cx="11795760" cy="0"/>
          </a:xfrm>
          <a:prstGeom prst="line">
            <a:avLst/>
          </a:prstGeom>
          <a:ln w="15875">
            <a:solidFill>
              <a:srgbClr val="00206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714953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204713"/>
            <a:ext cx="5386917" cy="639763"/>
          </a:xfrm>
          <a:prstGeom prst="rect">
            <a:avLst/>
          </a:prstGeom>
        </p:spPr>
        <p:txBody>
          <a:bodyPr lIns="91438" tIns="45719" rIns="91438" bIns="45719" anchor="b"/>
          <a:lstStyle>
            <a:lvl1pPr marL="0" indent="0">
              <a:buNone/>
              <a:defRPr sz="3200" b="0">
                <a:latin typeface="Century Gothic" panose="020B0502020202020204" pitchFamily="34" charset="0"/>
                <a:cs typeface="Century Gothic" panose="020B0502020202020204" pitchFamily="34" charset="0"/>
              </a:defRPr>
            </a:lvl1pPr>
            <a:lvl2pPr marL="609570" indent="0">
              <a:buNone/>
              <a:defRPr sz="2700" b="1"/>
            </a:lvl2pPr>
            <a:lvl3pPr marL="1219140" indent="0">
              <a:buNone/>
              <a:defRPr sz="2400" b="1"/>
            </a:lvl3pPr>
            <a:lvl4pPr marL="1828709" indent="0">
              <a:buNone/>
              <a:defRPr sz="2100" b="1"/>
            </a:lvl4pPr>
            <a:lvl5pPr marL="2438278" indent="0">
              <a:buNone/>
              <a:defRPr sz="2100" b="1"/>
            </a:lvl5pPr>
            <a:lvl6pPr marL="3047848" indent="0">
              <a:buNone/>
              <a:defRPr sz="2100" b="1"/>
            </a:lvl6pPr>
            <a:lvl7pPr marL="3657418" indent="0">
              <a:buNone/>
              <a:defRPr sz="2100" b="1"/>
            </a:lvl7pPr>
            <a:lvl8pPr marL="4266987" indent="0">
              <a:buNone/>
              <a:defRPr sz="2100" b="1"/>
            </a:lvl8pPr>
            <a:lvl9pPr marL="4876557" indent="0">
              <a:buNone/>
              <a:defRPr sz="2100" b="1"/>
            </a:lvl9pPr>
          </a:lstStyle>
          <a:p>
            <a:pPr lvl="0"/>
            <a:r>
              <a:rPr lang="en-US" dirty="0" smtClean="0"/>
              <a:t>Click to edit Master text styles</a:t>
            </a:r>
          </a:p>
        </p:txBody>
      </p:sp>
      <p:sp>
        <p:nvSpPr>
          <p:cNvPr id="4" name="Content Placeholder 3"/>
          <p:cNvSpPr>
            <a:spLocks noGrp="1"/>
          </p:cNvSpPr>
          <p:nvPr>
            <p:ph sz="half" idx="2"/>
          </p:nvPr>
        </p:nvSpPr>
        <p:spPr>
          <a:xfrm>
            <a:off x="609600" y="1844475"/>
            <a:ext cx="5386917" cy="3951288"/>
          </a:xfrm>
          <a:prstGeom prst="rect">
            <a:avLst/>
          </a:prstGeom>
        </p:spPr>
        <p:txBody>
          <a:bodyPr lIns="91438" tIns="45719" rIns="91438" bIns="45719"/>
          <a:lstStyle>
            <a:lvl1pPr>
              <a:defRPr sz="2700" spc="67">
                <a:latin typeface="Century Gothic" panose="020B0502020202020204" pitchFamily="34" charset="0"/>
                <a:cs typeface="Century Gothic" panose="020B0502020202020204" pitchFamily="34" charset="0"/>
              </a:defRPr>
            </a:lvl1pPr>
            <a:lvl2pPr>
              <a:defRPr sz="2700" spc="67">
                <a:latin typeface="Century Gothic" panose="020B0502020202020204" pitchFamily="34" charset="0"/>
                <a:cs typeface="Century Gothic" panose="020B0502020202020204" pitchFamily="34" charset="0"/>
              </a:defRPr>
            </a:lvl2pPr>
            <a:lvl3pPr>
              <a:defRPr sz="2400" spc="67">
                <a:latin typeface="Century Gothic" panose="020B0502020202020204" pitchFamily="34" charset="0"/>
                <a:cs typeface="Century Gothic" panose="020B0502020202020204" pitchFamily="34" charset="0"/>
              </a:defRPr>
            </a:lvl3pPr>
            <a:lvl4pPr>
              <a:defRPr sz="2100" spc="67">
                <a:latin typeface="Century Gothic" panose="020B0502020202020204" pitchFamily="34" charset="0"/>
                <a:cs typeface="Century Gothic" panose="020B0502020202020204" pitchFamily="34" charset="0"/>
              </a:defRPr>
            </a:lvl4pPr>
            <a:lvl5pPr>
              <a:defRPr sz="2100" spc="67">
                <a:latin typeface="Century Gothic" panose="020B0502020202020204" pitchFamily="34" charset="0"/>
                <a:cs typeface="Century Gothic" panose="020B0502020202020204" pitchFamily="34" charset="0"/>
              </a:defRPr>
            </a:lvl5pPr>
            <a:lvl6pPr>
              <a:defRPr sz="2100"/>
            </a:lvl6pPr>
            <a:lvl7pPr>
              <a:defRPr sz="2100"/>
            </a:lvl7pPr>
            <a:lvl8pPr>
              <a:defRPr sz="2100"/>
            </a:lvl8pPr>
            <a:lvl9pPr>
              <a:defRPr sz="2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93370" y="1204713"/>
            <a:ext cx="5389033" cy="639763"/>
          </a:xfrm>
          <a:prstGeom prst="rect">
            <a:avLst/>
          </a:prstGeom>
        </p:spPr>
        <p:txBody>
          <a:bodyPr lIns="91438" tIns="45719" rIns="91438" bIns="45719" anchor="b"/>
          <a:lstStyle>
            <a:lvl1pPr marL="0" indent="0">
              <a:buNone/>
              <a:defRPr sz="3200" b="0" i="0">
                <a:latin typeface="Century Gothic" panose="020B0502020202020204" pitchFamily="34" charset="0"/>
                <a:cs typeface="Century Gothic" panose="020B0502020202020204" pitchFamily="34" charset="0"/>
              </a:defRPr>
            </a:lvl1pPr>
            <a:lvl2pPr marL="609570" indent="0">
              <a:buNone/>
              <a:defRPr sz="2700" b="1"/>
            </a:lvl2pPr>
            <a:lvl3pPr marL="1219140" indent="0">
              <a:buNone/>
              <a:defRPr sz="2400" b="1"/>
            </a:lvl3pPr>
            <a:lvl4pPr marL="1828709" indent="0">
              <a:buNone/>
              <a:defRPr sz="2100" b="1"/>
            </a:lvl4pPr>
            <a:lvl5pPr marL="2438278" indent="0">
              <a:buNone/>
              <a:defRPr sz="2100" b="1"/>
            </a:lvl5pPr>
            <a:lvl6pPr marL="3047848" indent="0">
              <a:buNone/>
              <a:defRPr sz="2100" b="1"/>
            </a:lvl6pPr>
            <a:lvl7pPr marL="3657418" indent="0">
              <a:buNone/>
              <a:defRPr sz="2100" b="1"/>
            </a:lvl7pPr>
            <a:lvl8pPr marL="4266987" indent="0">
              <a:buNone/>
              <a:defRPr sz="2100" b="1"/>
            </a:lvl8pPr>
            <a:lvl9pPr marL="4876557" indent="0">
              <a:buNone/>
              <a:defRPr sz="2100" b="1"/>
            </a:lvl9pPr>
          </a:lstStyle>
          <a:p>
            <a:pPr lvl="0"/>
            <a:r>
              <a:rPr lang="en-US" dirty="0" smtClean="0"/>
              <a:t>Click to edit Master text styles</a:t>
            </a:r>
          </a:p>
        </p:txBody>
      </p:sp>
      <p:sp>
        <p:nvSpPr>
          <p:cNvPr id="6" name="Content Placeholder 5"/>
          <p:cNvSpPr>
            <a:spLocks noGrp="1"/>
          </p:cNvSpPr>
          <p:nvPr>
            <p:ph sz="quarter" idx="4"/>
          </p:nvPr>
        </p:nvSpPr>
        <p:spPr>
          <a:xfrm>
            <a:off x="6193370" y="1844475"/>
            <a:ext cx="5389033" cy="3951288"/>
          </a:xfrm>
          <a:prstGeom prst="rect">
            <a:avLst/>
          </a:prstGeom>
        </p:spPr>
        <p:txBody>
          <a:bodyPr lIns="91438" tIns="45719" rIns="91438" bIns="45719"/>
          <a:lstStyle>
            <a:lvl1pPr>
              <a:defRPr sz="2700" spc="67">
                <a:latin typeface="Century Gothic" panose="020B0502020202020204" pitchFamily="34" charset="0"/>
                <a:cs typeface="Century Gothic" panose="020B0502020202020204" pitchFamily="34" charset="0"/>
              </a:defRPr>
            </a:lvl1pPr>
            <a:lvl2pPr>
              <a:defRPr sz="2700" spc="67">
                <a:latin typeface="Century Gothic" panose="020B0502020202020204" pitchFamily="34" charset="0"/>
                <a:cs typeface="Century Gothic" panose="020B0502020202020204" pitchFamily="34" charset="0"/>
              </a:defRPr>
            </a:lvl2pPr>
            <a:lvl3pPr>
              <a:defRPr sz="2400" spc="67">
                <a:latin typeface="Century Gothic" panose="020B0502020202020204" pitchFamily="34" charset="0"/>
                <a:cs typeface="Century Gothic" panose="020B0502020202020204" pitchFamily="34" charset="0"/>
              </a:defRPr>
            </a:lvl3pPr>
            <a:lvl4pPr>
              <a:defRPr sz="2100" spc="67">
                <a:latin typeface="Century Gothic" panose="020B0502020202020204" pitchFamily="34" charset="0"/>
                <a:cs typeface="Century Gothic" panose="020B0502020202020204" pitchFamily="34" charset="0"/>
              </a:defRPr>
            </a:lvl4pPr>
            <a:lvl5pPr>
              <a:defRPr sz="2100" spc="67">
                <a:latin typeface="Century Gothic" panose="020B0502020202020204" pitchFamily="34" charset="0"/>
                <a:cs typeface="Century Gothic" panose="020B0502020202020204" pitchFamily="34" charset="0"/>
              </a:defRPr>
            </a:lvl5pPr>
            <a:lvl6pPr>
              <a:defRPr sz="2100"/>
            </a:lvl6pPr>
            <a:lvl7pPr>
              <a:defRPr sz="2100"/>
            </a:lvl7pPr>
            <a:lvl8pPr>
              <a:defRPr sz="2100"/>
            </a:lvl8pPr>
            <a:lvl9pPr>
              <a:defRPr sz="21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192619" y="123264"/>
            <a:ext cx="11868149" cy="642855"/>
          </a:xfrm>
          <a:prstGeom prst="rect">
            <a:avLst/>
          </a:prstGeom>
        </p:spPr>
        <p:txBody>
          <a:bodyPr lIns="91438" tIns="45719" rIns="91438" bIns="45719"/>
          <a:lstStyle>
            <a:lvl1pPr algn="l">
              <a:defRPr sz="3200" b="0">
                <a:solidFill>
                  <a:srgbClr val="000000"/>
                </a:solidFill>
                <a:latin typeface="Century Gothic" panose="020B0502020202020204" pitchFamily="34" charset="0"/>
              </a:defRPr>
            </a:lvl1pPr>
          </a:lstStyle>
          <a:p>
            <a:r>
              <a:rPr lang="en-US" dirty="0" smtClean="0"/>
              <a:t>Click to edit Master title style</a:t>
            </a:r>
            <a:endParaRPr lang="en-US" dirty="0"/>
          </a:p>
        </p:txBody>
      </p:sp>
      <p:cxnSp>
        <p:nvCxnSpPr>
          <p:cNvPr id="9" name="Straight Connector 8"/>
          <p:cNvCxnSpPr/>
          <p:nvPr userDrawn="1"/>
        </p:nvCxnSpPr>
        <p:spPr>
          <a:xfrm>
            <a:off x="182880" y="785306"/>
            <a:ext cx="11795760" cy="0"/>
          </a:xfrm>
          <a:prstGeom prst="line">
            <a:avLst/>
          </a:prstGeom>
          <a:ln w="15875">
            <a:solidFill>
              <a:srgbClr val="00206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670949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0"/>
            <a:ext cx="12201511" cy="7060608"/>
          </a:xfrm>
          <a:prstGeom prst="rect">
            <a:avLst/>
          </a:prstGeom>
        </p:spPr>
      </p:pic>
      <p:sp>
        <p:nvSpPr>
          <p:cNvPr id="3" name="Content Placeholder 2"/>
          <p:cNvSpPr>
            <a:spLocks noGrp="1"/>
          </p:cNvSpPr>
          <p:nvPr>
            <p:ph sz="half" idx="1"/>
          </p:nvPr>
        </p:nvSpPr>
        <p:spPr>
          <a:xfrm>
            <a:off x="609601" y="3920997"/>
            <a:ext cx="11043731" cy="2805007"/>
          </a:xfrm>
          <a:prstGeom prst="rect">
            <a:avLst/>
          </a:prstGeom>
        </p:spPr>
        <p:txBody>
          <a:bodyPr lIns="91438" tIns="45719" rIns="91438" bIns="45719"/>
          <a:lstStyle>
            <a:lvl1pPr marL="0" indent="0">
              <a:buNone/>
              <a:defRPr sz="3700" spc="67">
                <a:solidFill>
                  <a:schemeClr val="bg1"/>
                </a:solidFill>
                <a:latin typeface="Franklin Gothic Book"/>
                <a:cs typeface="Franklin Gothic Book"/>
              </a:defRPr>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smtClean="0"/>
              <a:t>Click to edit Master text styles</a:t>
            </a:r>
          </a:p>
        </p:txBody>
      </p:sp>
    </p:spTree>
    <p:extLst>
      <p:ext uri="{BB962C8B-B14F-4D97-AF65-F5344CB8AC3E}">
        <p14:creationId xmlns:p14="http://schemas.microsoft.com/office/powerpoint/2010/main" val="136746983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2"/>
            <a:ext cx="12215121" cy="7068484"/>
          </a:xfrm>
          <a:prstGeom prst="rect">
            <a:avLst/>
          </a:prstGeom>
        </p:spPr>
      </p:pic>
      <p:sp>
        <p:nvSpPr>
          <p:cNvPr id="3" name="Content Placeholder 2"/>
          <p:cNvSpPr>
            <a:spLocks noGrp="1"/>
          </p:cNvSpPr>
          <p:nvPr>
            <p:ph sz="half" idx="1"/>
          </p:nvPr>
        </p:nvSpPr>
        <p:spPr>
          <a:xfrm>
            <a:off x="609601" y="3920997"/>
            <a:ext cx="11043731" cy="2805007"/>
          </a:xfrm>
          <a:prstGeom prst="rect">
            <a:avLst/>
          </a:prstGeom>
        </p:spPr>
        <p:txBody>
          <a:bodyPr lIns="91438" tIns="45719" rIns="91438" bIns="45719"/>
          <a:lstStyle>
            <a:lvl1pPr marL="0" indent="0">
              <a:buNone/>
              <a:defRPr sz="3700" spc="67">
                <a:solidFill>
                  <a:schemeClr val="bg1"/>
                </a:solidFill>
                <a:latin typeface="Franklin Gothic Book"/>
                <a:cs typeface="Franklin Gothic Book"/>
              </a:defRPr>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smtClean="0"/>
              <a:t>Click to edit Master text styles</a:t>
            </a:r>
          </a:p>
        </p:txBody>
      </p:sp>
    </p:spTree>
    <p:extLst>
      <p:ext uri="{BB962C8B-B14F-4D97-AF65-F5344CB8AC3E}">
        <p14:creationId xmlns:p14="http://schemas.microsoft.com/office/powerpoint/2010/main" val="195677205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53" y="-6171"/>
            <a:ext cx="12201511" cy="7060608"/>
          </a:xfrm>
          <a:prstGeom prst="rect">
            <a:avLst/>
          </a:prstGeom>
        </p:spPr>
      </p:pic>
      <p:sp>
        <p:nvSpPr>
          <p:cNvPr id="3" name="Content Placeholder 2"/>
          <p:cNvSpPr>
            <a:spLocks noGrp="1"/>
          </p:cNvSpPr>
          <p:nvPr>
            <p:ph sz="half" idx="1"/>
          </p:nvPr>
        </p:nvSpPr>
        <p:spPr>
          <a:xfrm>
            <a:off x="609601" y="3920997"/>
            <a:ext cx="11043731" cy="2805007"/>
          </a:xfrm>
          <a:prstGeom prst="rect">
            <a:avLst/>
          </a:prstGeom>
        </p:spPr>
        <p:txBody>
          <a:bodyPr lIns="91438" tIns="45719" rIns="91438" bIns="45719"/>
          <a:lstStyle>
            <a:lvl1pPr marL="0" indent="0">
              <a:buNone/>
              <a:defRPr sz="3700" spc="67">
                <a:solidFill>
                  <a:schemeClr val="bg1"/>
                </a:solidFill>
                <a:latin typeface="Franklin Gothic Book"/>
                <a:cs typeface="Franklin Gothic Book"/>
              </a:defRPr>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smtClean="0"/>
              <a:t>Click to edit Master text styles</a:t>
            </a:r>
          </a:p>
        </p:txBody>
      </p:sp>
    </p:spTree>
    <p:extLst>
      <p:ext uri="{BB962C8B-B14F-4D97-AF65-F5344CB8AC3E}">
        <p14:creationId xmlns:p14="http://schemas.microsoft.com/office/powerpoint/2010/main" val="2961211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2"/>
            <a:ext cx="12201508" cy="7060607"/>
          </a:xfrm>
          <a:prstGeom prst="rect">
            <a:avLst/>
          </a:prstGeom>
        </p:spPr>
      </p:pic>
      <p:sp>
        <p:nvSpPr>
          <p:cNvPr id="4" name="Content Placeholder 2"/>
          <p:cNvSpPr>
            <a:spLocks noGrp="1"/>
          </p:cNvSpPr>
          <p:nvPr>
            <p:ph sz="half" idx="1"/>
          </p:nvPr>
        </p:nvSpPr>
        <p:spPr>
          <a:xfrm>
            <a:off x="609601" y="3920997"/>
            <a:ext cx="11043731" cy="2805007"/>
          </a:xfrm>
          <a:prstGeom prst="rect">
            <a:avLst/>
          </a:prstGeom>
        </p:spPr>
        <p:txBody>
          <a:bodyPr lIns="91438" tIns="45719" rIns="91438" bIns="45719"/>
          <a:lstStyle>
            <a:lvl1pPr marL="0" indent="0">
              <a:buNone/>
              <a:defRPr sz="3700" spc="67">
                <a:solidFill>
                  <a:schemeClr val="bg1"/>
                </a:solidFill>
                <a:latin typeface="Franklin Gothic Book"/>
                <a:cs typeface="Franklin Gothic Book"/>
              </a:defRPr>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smtClean="0"/>
              <a:t>Click to edit Master text styles</a:t>
            </a:r>
          </a:p>
        </p:txBody>
      </p:sp>
    </p:spTree>
    <p:extLst>
      <p:ext uri="{BB962C8B-B14F-4D97-AF65-F5344CB8AC3E}">
        <p14:creationId xmlns:p14="http://schemas.microsoft.com/office/powerpoint/2010/main" val="4150557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0"/>
            <a:ext cx="12201508" cy="7060605"/>
          </a:xfrm>
          <a:prstGeom prst="rect">
            <a:avLst/>
          </a:prstGeom>
        </p:spPr>
      </p:pic>
      <p:sp>
        <p:nvSpPr>
          <p:cNvPr id="4" name="Content Placeholder 2"/>
          <p:cNvSpPr>
            <a:spLocks noGrp="1"/>
          </p:cNvSpPr>
          <p:nvPr>
            <p:ph sz="half" idx="1"/>
          </p:nvPr>
        </p:nvSpPr>
        <p:spPr>
          <a:xfrm>
            <a:off x="609601" y="3920997"/>
            <a:ext cx="11043731" cy="2805007"/>
          </a:xfrm>
          <a:prstGeom prst="rect">
            <a:avLst/>
          </a:prstGeom>
        </p:spPr>
        <p:txBody>
          <a:bodyPr lIns="91438" tIns="45719" rIns="91438" bIns="45719"/>
          <a:lstStyle>
            <a:lvl1pPr marL="0" indent="0">
              <a:buNone/>
              <a:defRPr sz="3700" spc="67">
                <a:solidFill>
                  <a:schemeClr val="bg1"/>
                </a:solidFill>
                <a:latin typeface="Franklin Gothic Book"/>
                <a:cs typeface="Franklin Gothic Book"/>
              </a:defRPr>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smtClean="0"/>
              <a:t>Click to edit Master text styles</a:t>
            </a:r>
          </a:p>
        </p:txBody>
      </p:sp>
    </p:spTree>
    <p:extLst>
      <p:ext uri="{BB962C8B-B14F-4D97-AF65-F5344CB8AC3E}">
        <p14:creationId xmlns:p14="http://schemas.microsoft.com/office/powerpoint/2010/main" val="2718931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201507" cy="7060605"/>
          </a:xfrm>
          <a:prstGeom prst="rect">
            <a:avLst/>
          </a:prstGeom>
        </p:spPr>
      </p:pic>
      <p:sp>
        <p:nvSpPr>
          <p:cNvPr id="4" name="Content Placeholder 2"/>
          <p:cNvSpPr>
            <a:spLocks noGrp="1"/>
          </p:cNvSpPr>
          <p:nvPr>
            <p:ph sz="half" idx="1"/>
          </p:nvPr>
        </p:nvSpPr>
        <p:spPr>
          <a:xfrm>
            <a:off x="609601" y="3920997"/>
            <a:ext cx="11043731" cy="2805007"/>
          </a:xfrm>
          <a:prstGeom prst="rect">
            <a:avLst/>
          </a:prstGeom>
        </p:spPr>
        <p:txBody>
          <a:bodyPr lIns="91438" tIns="45719" rIns="91438" bIns="45719"/>
          <a:lstStyle>
            <a:lvl1pPr marL="0" indent="0">
              <a:buNone/>
              <a:defRPr sz="3700" spc="67">
                <a:solidFill>
                  <a:schemeClr val="bg1"/>
                </a:solidFill>
                <a:latin typeface="Franklin Gothic Book"/>
                <a:cs typeface="Franklin Gothic Book"/>
              </a:defRPr>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smtClean="0"/>
              <a:t>Click to edit Master text styles</a:t>
            </a:r>
          </a:p>
        </p:txBody>
      </p:sp>
    </p:spTree>
    <p:extLst>
      <p:ext uri="{BB962C8B-B14F-4D97-AF65-F5344CB8AC3E}">
        <p14:creationId xmlns:p14="http://schemas.microsoft.com/office/powerpoint/2010/main" val="4065196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ight Triangle 6"/>
          <p:cNvSpPr/>
          <p:nvPr/>
        </p:nvSpPr>
        <p:spPr>
          <a:xfrm>
            <a:off x="0" y="6628838"/>
            <a:ext cx="12192000" cy="229164"/>
          </a:xfrm>
          <a:prstGeom prst="rtTriangle">
            <a:avLst/>
          </a:prstGeom>
          <a:gradFill flip="none" rotWithShape="1">
            <a:gsLst>
              <a:gs pos="0">
                <a:schemeClr val="accent1">
                  <a:lumMod val="40000"/>
                  <a:lumOff val="60000"/>
                </a:schemeClr>
              </a:gs>
              <a:gs pos="100000">
                <a:schemeClr val="tx2">
                  <a:lumMod val="75000"/>
                </a:schemeClr>
              </a:gs>
            </a:gsLst>
            <a:lin ang="11400000" scaled="0"/>
            <a:tileRect/>
          </a:gradFill>
          <a:ln>
            <a:noFill/>
          </a:ln>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defTabSz="609570"/>
            <a:endParaRPr lang="en-US" sz="2400">
              <a:solidFill>
                <a:prstClr val="white"/>
              </a:solidFill>
            </a:endParaRPr>
          </a:p>
        </p:txBody>
      </p:sp>
      <p:pic>
        <p:nvPicPr>
          <p:cNvPr id="5" name="Picture 4" descr="cos_star_t_rgb_blu_pos.png"/>
          <p:cNvPicPr>
            <a:picLocks noChangeAspect="1"/>
          </p:cNvPicPr>
          <p:nvPr userDrawn="1"/>
        </p:nvPicPr>
        <p:blipFill>
          <a:blip r:embed="rId14" cstate="print">
            <a:alphaModFix amt="13000"/>
            <a:extLst>
              <a:ext uri="{28A0092B-C50C-407E-A947-70E740481C1C}">
                <a14:useLocalDpi xmlns:a14="http://schemas.microsoft.com/office/drawing/2010/main" val="0"/>
              </a:ext>
            </a:extLst>
          </a:blip>
          <a:stretch>
            <a:fillRect/>
          </a:stretch>
        </p:blipFill>
        <p:spPr>
          <a:xfrm>
            <a:off x="11530954" y="6232180"/>
            <a:ext cx="469559" cy="460352"/>
          </a:xfrm>
          <a:prstGeom prst="rect">
            <a:avLst/>
          </a:prstGeom>
        </p:spPr>
      </p:pic>
    </p:spTree>
    <p:extLst>
      <p:ext uri="{BB962C8B-B14F-4D97-AF65-F5344CB8AC3E}">
        <p14:creationId xmlns:p14="http://schemas.microsoft.com/office/powerpoint/2010/main" val="150565836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iming>
    <p:tnLst>
      <p:par>
        <p:cTn id="1" dur="indefinite" restart="never" nodeType="tmRoot"/>
      </p:par>
    </p:tnLst>
  </p:timing>
  <p:txStyles>
    <p:titleStyle>
      <a:lvl1pPr algn="ctr" defTabSz="609570" rtl="0" eaLnBrk="1" latinLnBrk="0" hangingPunct="1">
        <a:spcBef>
          <a:spcPct val="0"/>
        </a:spcBef>
        <a:buNone/>
        <a:defRPr sz="2700" b="1" kern="1200">
          <a:solidFill>
            <a:schemeClr val="tx1"/>
          </a:solidFill>
          <a:latin typeface="Adobe Caslon Pro"/>
          <a:ea typeface="+mj-ea"/>
          <a:cs typeface="Adobe Caslon Pro"/>
        </a:defRPr>
      </a:lvl1pPr>
    </p:titleStyle>
    <p:bodyStyle>
      <a:lvl1pPr marL="335264" indent="-457178" algn="l" defTabSz="609570" rtl="0" eaLnBrk="1" latinLnBrk="0" hangingPunct="1">
        <a:spcBef>
          <a:spcPct val="20000"/>
        </a:spcBef>
        <a:spcAft>
          <a:spcPts val="1600"/>
        </a:spcAft>
        <a:buClr>
          <a:srgbClr val="36205E"/>
        </a:buClr>
        <a:buSzPct val="80000"/>
        <a:buFont typeface="Lucida Grande"/>
        <a:buChar char="-"/>
        <a:defRPr sz="2700" kern="1200">
          <a:solidFill>
            <a:schemeClr val="tx1"/>
          </a:solidFill>
          <a:latin typeface="Arial"/>
          <a:ea typeface="+mn-ea"/>
          <a:cs typeface="Arial"/>
        </a:defRPr>
      </a:lvl1pPr>
      <a:lvl2pPr marL="990550" indent="-380981" algn="l" defTabSz="609570" rtl="0" eaLnBrk="1" latinLnBrk="0" hangingPunct="1">
        <a:spcBef>
          <a:spcPct val="20000"/>
        </a:spcBef>
        <a:buClr>
          <a:srgbClr val="36205E"/>
        </a:buClr>
        <a:buFont typeface="Wingdings" charset="2"/>
        <a:buChar char="§"/>
        <a:defRPr sz="3700" kern="1200">
          <a:solidFill>
            <a:schemeClr val="tx1"/>
          </a:solidFill>
          <a:latin typeface="Arial"/>
          <a:ea typeface="+mn-ea"/>
          <a:cs typeface="Arial"/>
        </a:defRPr>
      </a:lvl2pPr>
      <a:lvl3pPr marL="1523925" indent="-304784" algn="l" defTabSz="609570" rtl="0" eaLnBrk="1" latinLnBrk="0" hangingPunct="1">
        <a:spcBef>
          <a:spcPct val="20000"/>
        </a:spcBef>
        <a:buFont typeface="Arial"/>
        <a:buChar char="•"/>
        <a:defRPr sz="3200" kern="1200">
          <a:solidFill>
            <a:schemeClr val="tx1">
              <a:lumMod val="50000"/>
              <a:lumOff val="50000"/>
            </a:schemeClr>
          </a:solidFill>
          <a:latin typeface="Arial"/>
          <a:ea typeface="+mn-ea"/>
          <a:cs typeface="Arial"/>
        </a:defRPr>
      </a:lvl3pPr>
      <a:lvl4pPr marL="2133493" indent="-304784" algn="l" defTabSz="609570" rtl="0" eaLnBrk="1" latinLnBrk="0" hangingPunct="1">
        <a:spcBef>
          <a:spcPct val="20000"/>
        </a:spcBef>
        <a:buFont typeface="Arial"/>
        <a:buChar char="–"/>
        <a:defRPr sz="2700" kern="1200">
          <a:solidFill>
            <a:schemeClr val="tx1">
              <a:lumMod val="50000"/>
              <a:lumOff val="50000"/>
            </a:schemeClr>
          </a:solidFill>
          <a:latin typeface="Arial"/>
          <a:ea typeface="+mn-ea"/>
          <a:cs typeface="Arial"/>
        </a:defRPr>
      </a:lvl4pPr>
      <a:lvl5pPr marL="2743062" indent="-304784" algn="l" defTabSz="609570" rtl="0" eaLnBrk="1" latinLnBrk="0" hangingPunct="1">
        <a:spcBef>
          <a:spcPct val="20000"/>
        </a:spcBef>
        <a:buFont typeface="Arial"/>
        <a:buChar char="»"/>
        <a:defRPr sz="2700" kern="1200">
          <a:solidFill>
            <a:schemeClr val="tx1">
              <a:lumMod val="50000"/>
              <a:lumOff val="50000"/>
            </a:schemeClr>
          </a:solidFill>
          <a:latin typeface="Arial"/>
          <a:ea typeface="+mn-ea"/>
          <a:cs typeface="Arial"/>
        </a:defRPr>
      </a:lvl5pPr>
      <a:lvl6pPr marL="3352632" indent="-304784" algn="l" defTabSz="609570" rtl="0" eaLnBrk="1" latinLnBrk="0" hangingPunct="1">
        <a:spcBef>
          <a:spcPct val="20000"/>
        </a:spcBef>
        <a:buFont typeface="Arial"/>
        <a:buChar char="•"/>
        <a:defRPr sz="2700"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700"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700"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mailto:tbrady@costar.com" TargetMode="External"/><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24040" y="5316041"/>
            <a:ext cx="10457320" cy="816537"/>
          </a:xfrm>
        </p:spPr>
        <p:txBody>
          <a:bodyPr/>
          <a:lstStyle/>
          <a:p>
            <a:pPr algn="ctr"/>
            <a:r>
              <a:rPr lang="en-US" sz="3200" dirty="0" smtClean="0"/>
              <a:t>Springfield Area State Of The Market </a:t>
            </a:r>
            <a:endParaRPr lang="en-US" sz="3200" dirty="0"/>
          </a:p>
        </p:txBody>
      </p:sp>
      <p:sp>
        <p:nvSpPr>
          <p:cNvPr id="3" name="Text Placeholder 2"/>
          <p:cNvSpPr>
            <a:spLocks noGrp="1"/>
          </p:cNvSpPr>
          <p:nvPr>
            <p:ph type="body" sz="quarter" idx="11"/>
          </p:nvPr>
        </p:nvSpPr>
        <p:spPr>
          <a:xfrm>
            <a:off x="472807" y="5864469"/>
            <a:ext cx="8674805" cy="993531"/>
          </a:xfrm>
        </p:spPr>
        <p:txBody>
          <a:bodyPr/>
          <a:lstStyle/>
          <a:p>
            <a:pPr algn="ctr"/>
            <a:r>
              <a:rPr lang="en-US" dirty="0" smtClean="0"/>
              <a:t>                    As of 17Q1</a:t>
            </a:r>
          </a:p>
          <a:p>
            <a:pPr algn="ctr"/>
            <a:r>
              <a:rPr lang="en-US" dirty="0" smtClean="0"/>
              <a:t>                      Prepared By: Tyler Brady</a:t>
            </a:r>
          </a:p>
        </p:txBody>
      </p:sp>
      <p:pic>
        <p:nvPicPr>
          <p:cNvPr id="4" name="Picture 2" descr="P:\Work in Progress\Brandon Frankel\Big Book\Chicago Big Book\Title Slide Picture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3688"/>
            <a:ext cx="12192000" cy="4082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9543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31501"/>
            <a:ext cx="12192000" cy="642855"/>
          </a:xfrm>
        </p:spPr>
        <p:txBody>
          <a:bodyPr/>
          <a:lstStyle/>
          <a:p>
            <a:r>
              <a:rPr lang="en-US" sz="3000" dirty="0" smtClean="0"/>
              <a:t>Worried about over supply?</a:t>
            </a:r>
            <a:endParaRPr lang="en-US" sz="3000" dirty="0"/>
          </a:p>
        </p:txBody>
      </p:sp>
      <p:sp>
        <p:nvSpPr>
          <p:cNvPr id="3" name="Rectangle 2"/>
          <p:cNvSpPr/>
          <p:nvPr/>
        </p:nvSpPr>
        <p:spPr>
          <a:xfrm>
            <a:off x="244697" y="1058011"/>
            <a:ext cx="10148553" cy="5016758"/>
          </a:xfrm>
          <a:prstGeom prst="rect">
            <a:avLst/>
          </a:prstGeom>
        </p:spPr>
        <p:txBody>
          <a:bodyPr wrap="square">
            <a:spAutoFit/>
          </a:bodyPr>
          <a:lstStyle/>
          <a:p>
            <a:r>
              <a:rPr lang="en-US" sz="3200" dirty="0"/>
              <a:t>Since 2010, 8.3 million households have formed in the United States. To house them, developers have built about 4.9 million new housing units²a shortfall of some 3.4 million homes. This supply-demand imbalance has most affected working-class renters, for whom rent hikes have outpaced both the national trend and their income gains, as well as would-be homebuyers, who face high prices and a dearth of attractive product. High-income renters, on the other hand, enjoy a surfeit of choice and negotiating power as new communities compete for their rental dollar.</a:t>
            </a:r>
          </a:p>
        </p:txBody>
      </p:sp>
    </p:spTree>
    <p:extLst>
      <p:ext uri="{BB962C8B-B14F-4D97-AF65-F5344CB8AC3E}">
        <p14:creationId xmlns:p14="http://schemas.microsoft.com/office/powerpoint/2010/main" val="41386753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Rent Growth vs Income Growth</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 y="952500"/>
            <a:ext cx="10944130" cy="534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48489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Springfield Area Asking Rent Per SF</a:t>
            </a:r>
            <a:endParaRPr lang="en-US"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093" y="953038"/>
            <a:ext cx="11668259" cy="5383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42255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Springfield Area Vacancy Rate</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398" y="901521"/>
            <a:ext cx="11372044" cy="5197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62745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Springfield Area Asking Rent Per Unit</a:t>
            </a: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456" y="1031874"/>
            <a:ext cx="11217500" cy="5484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49970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6992" y="5694982"/>
            <a:ext cx="10457320" cy="816537"/>
          </a:xfrm>
        </p:spPr>
        <p:txBody>
          <a:bodyPr/>
          <a:lstStyle/>
          <a:p>
            <a:pPr algn="ctr"/>
            <a:r>
              <a:rPr lang="en-US" sz="3200" dirty="0" smtClean="0"/>
              <a:t>Office</a:t>
            </a:r>
            <a:endParaRPr lang="en-US" sz="3200" dirty="0"/>
          </a:p>
        </p:txBody>
      </p:sp>
      <p:pic>
        <p:nvPicPr>
          <p:cNvPr id="4" name="Picture 2" descr="P:\Work in Progress\Brandon Frankel\Big Book\Chicago Big Book\Title Slide Picture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3688"/>
            <a:ext cx="12192000" cy="4082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4502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Office Fundamentals</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 y="952500"/>
            <a:ext cx="10944130" cy="5442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25423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Springfield Area Vacancy Rate</a:t>
            </a:r>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214" y="1114425"/>
            <a:ext cx="11037194" cy="545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45954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Springfield Area Gross Asking Rent</a:t>
            </a:r>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214" y="978794"/>
            <a:ext cx="11269014" cy="5512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70108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Springfield Area Sales Volume</a:t>
            </a:r>
            <a:endParaRPr lang="en-US"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546" y="922249"/>
            <a:ext cx="11230378" cy="5517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93868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  	</a:t>
            </a:r>
            <a:endParaRPr lang="en-US" dirty="0"/>
          </a:p>
        </p:txBody>
      </p:sp>
      <p:sp>
        <p:nvSpPr>
          <p:cNvPr id="3" name="Content Placeholder 2"/>
          <p:cNvSpPr>
            <a:spLocks noGrp="1"/>
          </p:cNvSpPr>
          <p:nvPr>
            <p:ph idx="1"/>
          </p:nvPr>
        </p:nvSpPr>
        <p:spPr/>
        <p:txBody>
          <a:bodyPr/>
          <a:lstStyle/>
          <a:p>
            <a:r>
              <a:rPr lang="en-US" dirty="0" smtClean="0">
                <a:cs typeface="Arial" panose="020B0604020202020204" pitchFamily="34" charset="0"/>
              </a:rPr>
              <a:t>Employment Picture</a:t>
            </a:r>
          </a:p>
          <a:p>
            <a:endParaRPr lang="en-US" dirty="0" smtClean="0">
              <a:cs typeface="Arial" panose="020B0604020202020204" pitchFamily="34" charset="0"/>
            </a:endParaRPr>
          </a:p>
          <a:p>
            <a:r>
              <a:rPr lang="en-US" dirty="0" smtClean="0">
                <a:cs typeface="Arial" panose="020B0604020202020204" pitchFamily="34" charset="0"/>
              </a:rPr>
              <a:t>Springfield Area Apartment Fundamentals</a:t>
            </a:r>
          </a:p>
          <a:p>
            <a:endParaRPr lang="en-US" dirty="0">
              <a:cs typeface="Arial" panose="020B0604020202020204" pitchFamily="34" charset="0"/>
            </a:endParaRPr>
          </a:p>
          <a:p>
            <a:r>
              <a:rPr lang="en-US" dirty="0" smtClean="0">
                <a:cs typeface="Arial" panose="020B0604020202020204" pitchFamily="34" charset="0"/>
              </a:rPr>
              <a:t>Springfield Area Fundamentals</a:t>
            </a:r>
          </a:p>
          <a:p>
            <a:endParaRPr lang="en-US" dirty="0">
              <a:cs typeface="Arial" panose="020B0604020202020204" pitchFamily="34" charset="0"/>
            </a:endParaRPr>
          </a:p>
          <a:p>
            <a:r>
              <a:rPr lang="en-US" dirty="0" smtClean="0">
                <a:cs typeface="Arial" panose="020B0604020202020204" pitchFamily="34" charset="0"/>
              </a:rPr>
              <a:t>Springfield Area Logistics Fundamentals</a:t>
            </a:r>
          </a:p>
          <a:p>
            <a:endParaRPr lang="en-US" dirty="0">
              <a:cs typeface="Arial" panose="020B0604020202020204" pitchFamily="34" charset="0"/>
            </a:endParaRPr>
          </a:p>
          <a:p>
            <a:r>
              <a:rPr lang="en-US" dirty="0" smtClean="0">
                <a:cs typeface="Arial" panose="020B0604020202020204" pitchFamily="34" charset="0"/>
              </a:rPr>
              <a:t>Retail </a:t>
            </a:r>
            <a:r>
              <a:rPr lang="en-US" dirty="0" smtClean="0">
                <a:cs typeface="Arial" panose="020B0604020202020204" pitchFamily="34" charset="0"/>
              </a:rPr>
              <a:t>– Is the sky falling?</a:t>
            </a:r>
            <a:endParaRPr lang="en-US" dirty="0">
              <a:cs typeface="Arial" panose="020B0604020202020204" pitchFamily="34" charset="0"/>
            </a:endParaRPr>
          </a:p>
          <a:p>
            <a:endParaRPr lang="en-US" dirty="0" smtClean="0">
              <a:cs typeface="Arial" panose="020B0604020202020204" pitchFamily="34" charset="0"/>
            </a:endParaRPr>
          </a:p>
        </p:txBody>
      </p:sp>
    </p:spTree>
    <p:extLst>
      <p:ext uri="{BB962C8B-B14F-4D97-AF65-F5344CB8AC3E}">
        <p14:creationId xmlns:p14="http://schemas.microsoft.com/office/powerpoint/2010/main" val="22594029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6992" y="5694982"/>
            <a:ext cx="10457320" cy="816537"/>
          </a:xfrm>
        </p:spPr>
        <p:txBody>
          <a:bodyPr/>
          <a:lstStyle/>
          <a:p>
            <a:pPr algn="ctr"/>
            <a:r>
              <a:rPr lang="en-US" sz="3200" dirty="0" smtClean="0"/>
              <a:t>Logistics</a:t>
            </a:r>
            <a:endParaRPr lang="en-US" sz="3200" dirty="0"/>
          </a:p>
        </p:txBody>
      </p:sp>
      <p:pic>
        <p:nvPicPr>
          <p:cNvPr id="4" name="Picture 2" descr="P:\Work in Progress\Brandon Frankel\Big Book\Chicago Big Book\Title Slide Picture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3688"/>
            <a:ext cx="12192000" cy="4082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4502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Logistics Fundamentals</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 y="952500"/>
            <a:ext cx="10944130" cy="534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a:off x="8287265" y="1268627"/>
            <a:ext cx="0" cy="3875903"/>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7096702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Springfield Area Vacancy Rate</a:t>
            </a:r>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901521"/>
            <a:ext cx="11603865" cy="5422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48640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Springfield Area Asking Rent Per SF</a:t>
            </a:r>
            <a:endParaRPr lang="en-US"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335" y="914400"/>
            <a:ext cx="11153104"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68811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Lack of Supply – Will new construction follow?	</a:t>
            </a:r>
            <a:endParaRPr lang="en-US" dirty="0"/>
          </a:p>
        </p:txBody>
      </p:sp>
      <p:sp>
        <p:nvSpPr>
          <p:cNvPr id="3" name="Content Placeholder 2"/>
          <p:cNvSpPr>
            <a:spLocks noGrp="1"/>
          </p:cNvSpPr>
          <p:nvPr>
            <p:ph idx="1"/>
          </p:nvPr>
        </p:nvSpPr>
        <p:spPr/>
        <p:txBody>
          <a:bodyPr/>
          <a:lstStyle/>
          <a:p>
            <a:r>
              <a:rPr lang="en-US" dirty="0" smtClean="0">
                <a:cs typeface="Arial" panose="020B0604020202020204" pitchFamily="34" charset="0"/>
              </a:rPr>
              <a:t>Hughes Building in Lincoln – 247,000 SF</a:t>
            </a:r>
          </a:p>
          <a:p>
            <a:endParaRPr lang="en-US" dirty="0" smtClean="0">
              <a:cs typeface="Arial" panose="020B0604020202020204" pitchFamily="34" charset="0"/>
            </a:endParaRPr>
          </a:p>
          <a:p>
            <a:r>
              <a:rPr lang="en-US" dirty="0" smtClean="0">
                <a:cs typeface="Arial" panose="020B0604020202020204" pitchFamily="34" charset="0"/>
              </a:rPr>
              <a:t>600 Capitol Way in Jacksonville – 165,391 SF</a:t>
            </a:r>
          </a:p>
          <a:p>
            <a:endParaRPr lang="en-US" dirty="0">
              <a:cs typeface="Arial" panose="020B0604020202020204" pitchFamily="34" charset="0"/>
            </a:endParaRPr>
          </a:p>
          <a:p>
            <a:r>
              <a:rPr lang="en-US" dirty="0" smtClean="0">
                <a:cs typeface="Arial" panose="020B0604020202020204" pitchFamily="34" charset="0"/>
              </a:rPr>
              <a:t>707 Southside Drive in Decatur – 158,700 SF</a:t>
            </a:r>
          </a:p>
          <a:p>
            <a:endParaRPr lang="en-US" dirty="0">
              <a:cs typeface="Arial" panose="020B0604020202020204" pitchFamily="34" charset="0"/>
            </a:endParaRPr>
          </a:p>
          <a:p>
            <a:pPr marL="0" indent="0">
              <a:buNone/>
            </a:pPr>
            <a:endParaRPr lang="en-US" dirty="0" smtClean="0">
              <a:cs typeface="Arial" panose="020B0604020202020204" pitchFamily="34" charset="0"/>
            </a:endParaRPr>
          </a:p>
          <a:p>
            <a:endParaRPr lang="en-US" dirty="0">
              <a:cs typeface="Arial" panose="020B0604020202020204" pitchFamily="34" charset="0"/>
            </a:endParaRPr>
          </a:p>
          <a:p>
            <a:pPr marL="0" indent="0">
              <a:buNone/>
            </a:pPr>
            <a:endParaRPr lang="en-US" dirty="0">
              <a:cs typeface="Arial" panose="020B0604020202020204" pitchFamily="34" charset="0"/>
            </a:endParaRPr>
          </a:p>
          <a:p>
            <a:endParaRPr lang="en-US" dirty="0" smtClean="0">
              <a:cs typeface="Arial" panose="020B0604020202020204" pitchFamily="34" charset="0"/>
            </a:endParaRPr>
          </a:p>
        </p:txBody>
      </p:sp>
    </p:spTree>
    <p:extLst>
      <p:ext uri="{BB962C8B-B14F-4D97-AF65-F5344CB8AC3E}">
        <p14:creationId xmlns:p14="http://schemas.microsoft.com/office/powerpoint/2010/main" val="38156578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6992" y="5694982"/>
            <a:ext cx="10457320" cy="816537"/>
          </a:xfrm>
        </p:spPr>
        <p:txBody>
          <a:bodyPr/>
          <a:lstStyle/>
          <a:p>
            <a:pPr algn="ctr"/>
            <a:r>
              <a:rPr lang="en-US" sz="3200" dirty="0" smtClean="0"/>
              <a:t>Retail</a:t>
            </a:r>
            <a:endParaRPr lang="en-US" sz="3200" dirty="0"/>
          </a:p>
        </p:txBody>
      </p:sp>
      <p:pic>
        <p:nvPicPr>
          <p:cNvPr id="4" name="Picture 2" descr="P:\Work in Progress\Brandon Frankel\Big Book\Chicago Big Book\Title Slide Picture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3688"/>
            <a:ext cx="12192000" cy="4082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4502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Vacancies Only Slightly Elevated </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6307" y="952498"/>
            <a:ext cx="8214456" cy="534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a:off x="5511114" y="2026507"/>
            <a:ext cx="1202724" cy="19976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0618202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Sky is NOT falling </a:t>
            </a:r>
            <a:endParaRPr lang="en-US" dirty="0"/>
          </a:p>
        </p:txBody>
      </p:sp>
      <p:sp>
        <p:nvSpPr>
          <p:cNvPr id="3" name="Content Placeholder 2"/>
          <p:cNvSpPr>
            <a:spLocks noGrp="1"/>
          </p:cNvSpPr>
          <p:nvPr>
            <p:ph idx="1"/>
          </p:nvPr>
        </p:nvSpPr>
        <p:spPr/>
        <p:txBody>
          <a:bodyPr/>
          <a:lstStyle/>
          <a:p>
            <a:r>
              <a:rPr lang="en-US" dirty="0" smtClean="0">
                <a:cs typeface="Arial" panose="020B0604020202020204" pitchFamily="34" charset="0"/>
              </a:rPr>
              <a:t>Taco Bell announced last week will add 220 stores in US</a:t>
            </a:r>
            <a:r>
              <a:rPr lang="en-US" dirty="0" smtClean="0">
                <a:cs typeface="Arial" panose="020B0604020202020204" pitchFamily="34" charset="0"/>
              </a:rPr>
              <a:t> </a:t>
            </a:r>
          </a:p>
          <a:p>
            <a:pPr lvl="1"/>
            <a:r>
              <a:rPr lang="en-US" dirty="0" smtClean="0">
                <a:cs typeface="Arial" panose="020B0604020202020204" pitchFamily="34" charset="0"/>
              </a:rPr>
              <a:t>Added more than 600 net new stores between 2012 - 2016</a:t>
            </a:r>
            <a:endParaRPr lang="en-US" dirty="0" smtClean="0">
              <a:cs typeface="Arial" panose="020B0604020202020204" pitchFamily="34" charset="0"/>
            </a:endParaRPr>
          </a:p>
          <a:p>
            <a:endParaRPr lang="en-US" dirty="0" smtClean="0">
              <a:cs typeface="Arial" panose="020B0604020202020204" pitchFamily="34" charset="0"/>
            </a:endParaRPr>
          </a:p>
          <a:p>
            <a:r>
              <a:rPr lang="en-US" dirty="0" smtClean="0">
                <a:cs typeface="Arial" panose="020B0604020202020204" pitchFamily="34" charset="0"/>
              </a:rPr>
              <a:t>Over 37,000 retailers, brokers &amp; investors attended </a:t>
            </a:r>
            <a:r>
              <a:rPr lang="en-US" dirty="0" err="1" smtClean="0">
                <a:cs typeface="Arial" panose="020B0604020202020204" pitchFamily="34" charset="0"/>
              </a:rPr>
              <a:t>RECon</a:t>
            </a:r>
            <a:r>
              <a:rPr lang="en-US" dirty="0" smtClean="0">
                <a:cs typeface="Arial" panose="020B0604020202020204" pitchFamily="34" charset="0"/>
              </a:rPr>
              <a:t> convention in Las Vegas (International Council of Shopping Centers</a:t>
            </a:r>
            <a:endParaRPr lang="en-US" dirty="0" smtClean="0">
              <a:cs typeface="Arial" panose="020B0604020202020204" pitchFamily="34" charset="0"/>
            </a:endParaRPr>
          </a:p>
          <a:p>
            <a:endParaRPr lang="en-US" dirty="0">
              <a:cs typeface="Arial" panose="020B0604020202020204" pitchFamily="34" charset="0"/>
            </a:endParaRPr>
          </a:p>
          <a:p>
            <a:r>
              <a:rPr lang="en-US" dirty="0" smtClean="0">
                <a:cs typeface="Arial" panose="020B0604020202020204" pitchFamily="34" charset="0"/>
              </a:rPr>
              <a:t>“Retail is always fluid, moving to expectations of the consumer” –Richard </a:t>
            </a:r>
            <a:r>
              <a:rPr lang="en-US" dirty="0" err="1" smtClean="0">
                <a:cs typeface="Arial" panose="020B0604020202020204" pitchFamily="34" charset="0"/>
              </a:rPr>
              <a:t>Chichester</a:t>
            </a:r>
            <a:r>
              <a:rPr lang="en-US" dirty="0" smtClean="0">
                <a:cs typeface="Arial" panose="020B0604020202020204" pitchFamily="34" charset="0"/>
              </a:rPr>
              <a:t> CEO of </a:t>
            </a:r>
            <a:r>
              <a:rPr lang="en-US" dirty="0" err="1" smtClean="0">
                <a:cs typeface="Arial" panose="020B0604020202020204" pitchFamily="34" charset="0"/>
              </a:rPr>
              <a:t>Faris</a:t>
            </a:r>
            <a:r>
              <a:rPr lang="en-US" dirty="0" smtClean="0">
                <a:cs typeface="Arial" panose="020B0604020202020204" pitchFamily="34" charset="0"/>
              </a:rPr>
              <a:t> Lee Investments</a:t>
            </a:r>
            <a:endParaRPr lang="en-US" dirty="0" smtClean="0">
              <a:cs typeface="Arial" panose="020B0604020202020204" pitchFamily="34" charset="0"/>
            </a:endParaRPr>
          </a:p>
          <a:p>
            <a:endParaRPr lang="en-US" dirty="0">
              <a:cs typeface="Arial" panose="020B0604020202020204" pitchFamily="34" charset="0"/>
            </a:endParaRPr>
          </a:p>
          <a:p>
            <a:pPr marL="0" indent="0">
              <a:buNone/>
            </a:pPr>
            <a:endParaRPr lang="en-US" dirty="0" smtClean="0">
              <a:cs typeface="Arial" panose="020B0604020202020204" pitchFamily="34" charset="0"/>
            </a:endParaRPr>
          </a:p>
          <a:p>
            <a:endParaRPr lang="en-US" dirty="0">
              <a:cs typeface="Arial" panose="020B0604020202020204" pitchFamily="34" charset="0"/>
            </a:endParaRPr>
          </a:p>
          <a:p>
            <a:pPr marL="0" indent="0">
              <a:buNone/>
            </a:pPr>
            <a:endParaRPr lang="en-US" dirty="0">
              <a:cs typeface="Arial" panose="020B0604020202020204" pitchFamily="34" charset="0"/>
            </a:endParaRPr>
          </a:p>
          <a:p>
            <a:endParaRPr lang="en-US" dirty="0" smtClean="0">
              <a:cs typeface="Arial" panose="020B0604020202020204" pitchFamily="34" charset="0"/>
            </a:endParaRPr>
          </a:p>
        </p:txBody>
      </p:sp>
    </p:spTree>
    <p:extLst>
      <p:ext uri="{BB962C8B-B14F-4D97-AF65-F5344CB8AC3E}">
        <p14:creationId xmlns:p14="http://schemas.microsoft.com/office/powerpoint/2010/main" val="26111434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Retail  </a:t>
            </a:r>
            <a:endParaRPr lang="en-US" dirty="0"/>
          </a:p>
        </p:txBody>
      </p:sp>
      <p:sp>
        <p:nvSpPr>
          <p:cNvPr id="3" name="Content Placeholder 2"/>
          <p:cNvSpPr>
            <a:spLocks noGrp="1"/>
          </p:cNvSpPr>
          <p:nvPr>
            <p:ph idx="1"/>
          </p:nvPr>
        </p:nvSpPr>
        <p:spPr/>
        <p:txBody>
          <a:bodyPr/>
          <a:lstStyle/>
          <a:p>
            <a:r>
              <a:rPr lang="en-US" dirty="0" err="1" smtClean="0">
                <a:cs typeface="Arial" panose="020B0604020202020204" pitchFamily="34" charset="0"/>
              </a:rPr>
              <a:t>Medtail</a:t>
            </a:r>
            <a:r>
              <a:rPr lang="en-US" dirty="0" smtClean="0">
                <a:cs typeface="Arial" panose="020B0604020202020204" pitchFamily="34" charset="0"/>
              </a:rPr>
              <a:t> </a:t>
            </a:r>
          </a:p>
          <a:p>
            <a:pPr lvl="1"/>
            <a:r>
              <a:rPr lang="en-US" dirty="0" smtClean="0">
                <a:cs typeface="Arial" panose="020B0604020202020204" pitchFamily="34" charset="0"/>
              </a:rPr>
              <a:t>Aging Population</a:t>
            </a:r>
          </a:p>
          <a:p>
            <a:pPr lvl="1"/>
            <a:r>
              <a:rPr lang="en-US" dirty="0" smtClean="0">
                <a:cs typeface="Arial" panose="020B0604020202020204" pitchFamily="34" charset="0"/>
              </a:rPr>
              <a:t>Want to be closer to patients</a:t>
            </a:r>
            <a:endParaRPr lang="en-US" dirty="0" smtClean="0">
              <a:cs typeface="Arial" panose="020B0604020202020204" pitchFamily="34" charset="0"/>
            </a:endParaRPr>
          </a:p>
          <a:p>
            <a:endParaRPr lang="en-US" dirty="0" smtClean="0">
              <a:cs typeface="Arial" panose="020B0604020202020204" pitchFamily="34" charset="0"/>
            </a:endParaRPr>
          </a:p>
          <a:p>
            <a:r>
              <a:rPr lang="en-US" dirty="0" smtClean="0">
                <a:cs typeface="Arial" panose="020B0604020202020204" pitchFamily="34" charset="0"/>
              </a:rPr>
              <a:t>Convenience Stores</a:t>
            </a:r>
          </a:p>
          <a:p>
            <a:pPr lvl="1"/>
            <a:r>
              <a:rPr lang="en-US" dirty="0" smtClean="0">
                <a:cs typeface="Arial" panose="020B0604020202020204" pitchFamily="34" charset="0"/>
              </a:rPr>
              <a:t>Larger Footprints</a:t>
            </a:r>
          </a:p>
          <a:p>
            <a:pPr lvl="1"/>
            <a:r>
              <a:rPr lang="en-US" dirty="0" smtClean="0">
                <a:cs typeface="Arial" panose="020B0604020202020204" pitchFamily="34" charset="0"/>
              </a:rPr>
              <a:t>Prepared food, high margins</a:t>
            </a:r>
            <a:endParaRPr lang="en-US" dirty="0" smtClean="0">
              <a:cs typeface="Arial" panose="020B0604020202020204" pitchFamily="34" charset="0"/>
            </a:endParaRPr>
          </a:p>
          <a:p>
            <a:endParaRPr lang="en-US" dirty="0">
              <a:cs typeface="Arial" panose="020B0604020202020204" pitchFamily="34" charset="0"/>
            </a:endParaRPr>
          </a:p>
          <a:p>
            <a:r>
              <a:rPr lang="en-US" dirty="0" smtClean="0">
                <a:cs typeface="Arial" panose="020B0604020202020204" pitchFamily="34" charset="0"/>
              </a:rPr>
              <a:t>Amazon is now one of the largest landlords in the country</a:t>
            </a:r>
          </a:p>
          <a:p>
            <a:pPr lvl="1"/>
            <a:r>
              <a:rPr lang="en-US" dirty="0" smtClean="0">
                <a:cs typeface="Arial" panose="020B0604020202020204" pitchFamily="34" charset="0"/>
              </a:rPr>
              <a:t>Wal-Mart and Amazon to meet in the middle?</a:t>
            </a:r>
            <a:endParaRPr lang="en-US" dirty="0" smtClean="0">
              <a:cs typeface="Arial" panose="020B0604020202020204" pitchFamily="34" charset="0"/>
            </a:endParaRPr>
          </a:p>
          <a:p>
            <a:endParaRPr lang="en-US" dirty="0">
              <a:cs typeface="Arial" panose="020B0604020202020204" pitchFamily="34" charset="0"/>
            </a:endParaRPr>
          </a:p>
          <a:p>
            <a:pPr marL="0" indent="0">
              <a:buNone/>
            </a:pPr>
            <a:endParaRPr lang="en-US" dirty="0" smtClean="0">
              <a:cs typeface="Arial" panose="020B0604020202020204" pitchFamily="34" charset="0"/>
            </a:endParaRPr>
          </a:p>
          <a:p>
            <a:endParaRPr lang="en-US" dirty="0">
              <a:cs typeface="Arial" panose="020B0604020202020204" pitchFamily="34" charset="0"/>
            </a:endParaRPr>
          </a:p>
          <a:p>
            <a:pPr marL="0" indent="0">
              <a:buNone/>
            </a:pPr>
            <a:endParaRPr lang="en-US" dirty="0">
              <a:cs typeface="Arial" panose="020B0604020202020204" pitchFamily="34" charset="0"/>
            </a:endParaRPr>
          </a:p>
          <a:p>
            <a:endParaRPr lang="en-US" dirty="0" smtClean="0">
              <a:cs typeface="Arial" panose="020B0604020202020204" pitchFamily="34" charset="0"/>
            </a:endParaRPr>
          </a:p>
        </p:txBody>
      </p:sp>
    </p:spTree>
    <p:extLst>
      <p:ext uri="{BB962C8B-B14F-4D97-AF65-F5344CB8AC3E}">
        <p14:creationId xmlns:p14="http://schemas.microsoft.com/office/powerpoint/2010/main" val="10203832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Chicago Apartment Market</a:t>
            </a:r>
            <a:endParaRPr lang="en-US" dirty="0"/>
          </a:p>
        </p:txBody>
      </p:sp>
      <p:sp>
        <p:nvSpPr>
          <p:cNvPr id="6" name="Rectangle 5"/>
          <p:cNvSpPr/>
          <p:nvPr/>
        </p:nvSpPr>
        <p:spPr>
          <a:xfrm>
            <a:off x="0" y="1298961"/>
            <a:ext cx="12192000" cy="399088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928046" y="1457222"/>
            <a:ext cx="10138758" cy="3477875"/>
          </a:xfrm>
          <a:prstGeom prst="rect">
            <a:avLst/>
          </a:prstGeom>
        </p:spPr>
        <p:txBody>
          <a:bodyPr wrap="square">
            <a:spAutoFit/>
          </a:bodyPr>
          <a:lstStyle/>
          <a:p>
            <a:pPr defTabSz="914400" eaLnBrk="0" fontAlgn="base" hangingPunct="0">
              <a:spcBef>
                <a:spcPct val="0"/>
              </a:spcBef>
              <a:spcAft>
                <a:spcPct val="0"/>
              </a:spcAft>
              <a:defRPr/>
            </a:pPr>
            <a:r>
              <a:rPr lang="en-US" sz="1400" dirty="0" smtClean="0">
                <a:solidFill>
                  <a:prstClr val="black"/>
                </a:solidFill>
                <a:latin typeface="Century Gothic" panose="020B0502020202020204" pitchFamily="34" charset="0"/>
              </a:rPr>
              <a:t>PRESENTED BY:</a:t>
            </a:r>
          </a:p>
          <a:p>
            <a:pPr defTabSz="914400" eaLnBrk="0" fontAlgn="base" hangingPunct="0">
              <a:spcBef>
                <a:spcPct val="0"/>
              </a:spcBef>
              <a:spcAft>
                <a:spcPct val="0"/>
              </a:spcAft>
              <a:defRPr/>
            </a:pPr>
            <a:endParaRPr lang="en-US" sz="1400" dirty="0">
              <a:solidFill>
                <a:prstClr val="black"/>
              </a:solidFill>
              <a:latin typeface="Century Gothic" panose="020B0502020202020204" pitchFamily="34" charset="0"/>
            </a:endParaRPr>
          </a:p>
          <a:p>
            <a:pPr defTabSz="914400" eaLnBrk="0" fontAlgn="base" hangingPunct="0">
              <a:spcBef>
                <a:spcPct val="0"/>
              </a:spcBef>
              <a:spcAft>
                <a:spcPct val="0"/>
              </a:spcAft>
              <a:defRPr/>
            </a:pPr>
            <a:r>
              <a:rPr lang="en-US" sz="1400" dirty="0" smtClean="0">
                <a:solidFill>
                  <a:prstClr val="black"/>
                </a:solidFill>
                <a:latin typeface="Century Gothic" panose="020B0502020202020204" pitchFamily="34" charset="0"/>
              </a:rPr>
              <a:t>Tyler Brady</a:t>
            </a:r>
          </a:p>
          <a:p>
            <a:pPr defTabSz="914400" eaLnBrk="0" fontAlgn="base" hangingPunct="0">
              <a:spcBef>
                <a:spcPct val="0"/>
              </a:spcBef>
              <a:spcAft>
                <a:spcPct val="0"/>
              </a:spcAft>
              <a:defRPr/>
            </a:pPr>
            <a:r>
              <a:rPr lang="en-US" sz="1400" dirty="0" smtClean="0">
                <a:solidFill>
                  <a:prstClr val="black"/>
                </a:solidFill>
                <a:latin typeface="Century Gothic" panose="020B0502020202020204" pitchFamily="34" charset="0"/>
              </a:rPr>
              <a:t>Account Executive</a:t>
            </a:r>
            <a:endParaRPr lang="en-US" sz="1400" dirty="0" smtClean="0">
              <a:solidFill>
                <a:prstClr val="black"/>
              </a:solidFill>
              <a:latin typeface="Century Gothic" panose="020B0502020202020204" pitchFamily="34" charset="0"/>
            </a:endParaRPr>
          </a:p>
          <a:p>
            <a:pPr defTabSz="914400" eaLnBrk="0" fontAlgn="base" hangingPunct="0">
              <a:spcBef>
                <a:spcPct val="0"/>
              </a:spcBef>
              <a:spcAft>
                <a:spcPct val="0"/>
              </a:spcAft>
              <a:defRPr/>
            </a:pPr>
            <a:r>
              <a:rPr lang="en-US" sz="1400" dirty="0" smtClean="0">
                <a:solidFill>
                  <a:prstClr val="black"/>
                </a:solidFill>
                <a:latin typeface="Century Gothic" panose="020B0502020202020204" pitchFamily="34" charset="0"/>
                <a:hlinkClick r:id="rId3"/>
              </a:rPr>
              <a:t>tbrady@costar.com</a:t>
            </a:r>
            <a:endParaRPr lang="en-US" sz="1400" dirty="0" smtClean="0">
              <a:solidFill>
                <a:prstClr val="black"/>
              </a:solidFill>
              <a:latin typeface="Century Gothic" panose="020B0502020202020204" pitchFamily="34" charset="0"/>
            </a:endParaRPr>
          </a:p>
          <a:p>
            <a:pPr defTabSz="914400" eaLnBrk="0" fontAlgn="base" hangingPunct="0">
              <a:spcBef>
                <a:spcPct val="0"/>
              </a:spcBef>
              <a:spcAft>
                <a:spcPct val="0"/>
              </a:spcAft>
              <a:defRPr/>
            </a:pPr>
            <a:r>
              <a:rPr lang="en-US" sz="1400" dirty="0" smtClean="0">
                <a:solidFill>
                  <a:prstClr val="black"/>
                </a:solidFill>
                <a:latin typeface="Century Gothic" panose="020B0502020202020204" pitchFamily="34" charset="0"/>
              </a:rPr>
              <a:t>877.645.1248</a:t>
            </a:r>
          </a:p>
          <a:p>
            <a:pPr defTabSz="914400" eaLnBrk="0" fontAlgn="base" hangingPunct="0">
              <a:spcBef>
                <a:spcPct val="0"/>
              </a:spcBef>
              <a:spcAft>
                <a:spcPct val="0"/>
              </a:spcAft>
              <a:defRPr/>
            </a:pPr>
            <a:endParaRPr lang="en-US" sz="1000" dirty="0">
              <a:solidFill>
                <a:prstClr val="black"/>
              </a:solidFill>
            </a:endParaRPr>
          </a:p>
          <a:p>
            <a:pPr defTabSz="914400" eaLnBrk="0" fontAlgn="base" hangingPunct="0">
              <a:spcBef>
                <a:spcPct val="0"/>
              </a:spcBef>
              <a:spcAft>
                <a:spcPct val="0"/>
              </a:spcAft>
              <a:defRPr/>
            </a:pPr>
            <a:endParaRPr lang="en-US" sz="1000" dirty="0" smtClean="0">
              <a:solidFill>
                <a:prstClr val="black"/>
              </a:solidFill>
            </a:endParaRPr>
          </a:p>
          <a:p>
            <a:pPr defTabSz="914400" eaLnBrk="0" fontAlgn="base" hangingPunct="0">
              <a:spcBef>
                <a:spcPct val="0"/>
              </a:spcBef>
              <a:spcAft>
                <a:spcPct val="0"/>
              </a:spcAft>
              <a:defRPr/>
            </a:pPr>
            <a:endParaRPr lang="en-US" sz="1000" dirty="0">
              <a:solidFill>
                <a:prstClr val="black"/>
              </a:solidFill>
            </a:endParaRPr>
          </a:p>
          <a:p>
            <a:pPr defTabSz="914400" eaLnBrk="0" fontAlgn="base" hangingPunct="0">
              <a:spcBef>
                <a:spcPct val="0"/>
              </a:spcBef>
              <a:spcAft>
                <a:spcPct val="0"/>
              </a:spcAft>
              <a:defRPr/>
            </a:pPr>
            <a:r>
              <a:rPr lang="en-US" sz="800" dirty="0" smtClean="0">
                <a:solidFill>
                  <a:prstClr val="black"/>
                </a:solidFill>
              </a:rPr>
              <a:t>These </a:t>
            </a:r>
            <a:r>
              <a:rPr lang="en-US" sz="800" dirty="0">
                <a:solidFill>
                  <a:prstClr val="black"/>
                </a:solidFill>
              </a:rPr>
              <a:t>CoStar Market Analytics materials contain financial and other information from a variety of public and proprietary sources.  CoStar Group, Inc. and its affiliates (collectively, “CoStar”) have assumed and relied upon, without independent verification, the accuracy and completeness of such third party information in preparing these materials.</a:t>
            </a:r>
          </a:p>
          <a:p>
            <a:pPr defTabSz="914400" eaLnBrk="0" fontAlgn="base" hangingPunct="0">
              <a:spcBef>
                <a:spcPct val="0"/>
              </a:spcBef>
              <a:spcAft>
                <a:spcPct val="0"/>
              </a:spcAft>
              <a:defRPr/>
            </a:pPr>
            <a:r>
              <a:rPr lang="en-US" sz="800" dirty="0">
                <a:solidFill>
                  <a:prstClr val="black"/>
                </a:solidFill>
              </a:rPr>
              <a:t>  </a:t>
            </a:r>
          </a:p>
          <a:p>
            <a:pPr defTabSz="914400" eaLnBrk="0" fontAlgn="base" hangingPunct="0">
              <a:spcBef>
                <a:spcPct val="0"/>
              </a:spcBef>
              <a:spcAft>
                <a:spcPct val="0"/>
              </a:spcAft>
              <a:defRPr/>
            </a:pPr>
            <a:r>
              <a:rPr lang="en-US" sz="800" dirty="0">
                <a:solidFill>
                  <a:prstClr val="black"/>
                </a:solidFill>
              </a:rPr>
              <a:t>The modeling, calculations, forecasts, projections, evaluations, analyses, simulations, or other forward-looking information prepared by CoStar  and presented herein (the “Materials”) are based on various assumptions concerning future events and circumstances, which are speculative, uncertain and subject to change without notice.  You should not rely upon the Materials as predictions of future results or events, as actual results and events may differ materially.  All Materials speak only as of the date referenced with respect to such data and may have materially changed since such date.  CoStar has no obligation to update any of the Materials included in this document.  You should not construe any of the data provided herein as investment, tax, accounting or legal advice.</a:t>
            </a:r>
          </a:p>
          <a:p>
            <a:pPr defTabSz="914400" eaLnBrk="0" fontAlgn="base" hangingPunct="0">
              <a:spcBef>
                <a:spcPct val="0"/>
              </a:spcBef>
              <a:spcAft>
                <a:spcPct val="0"/>
              </a:spcAft>
              <a:defRPr/>
            </a:pPr>
            <a:r>
              <a:rPr lang="en-US" sz="800" dirty="0">
                <a:solidFill>
                  <a:prstClr val="black"/>
                </a:solidFill>
              </a:rPr>
              <a:t> </a:t>
            </a:r>
          </a:p>
          <a:p>
            <a:pPr defTabSz="914400" eaLnBrk="0" fontAlgn="base" hangingPunct="0">
              <a:spcBef>
                <a:spcPct val="0"/>
              </a:spcBef>
              <a:spcAft>
                <a:spcPct val="0"/>
              </a:spcAft>
              <a:defRPr/>
            </a:pPr>
            <a:r>
              <a:rPr lang="en-US" sz="800" dirty="0">
                <a:solidFill>
                  <a:prstClr val="black"/>
                </a:solidFill>
              </a:rPr>
              <a:t>CoStar does not represent, warrant or guaranty the accuracy or completeness of the information provided herein and shall not be held responsible for any errors in such information.  Any user of the information provided herein accepts the information “AS IS” without any warranties whatsoever.  To the maximum extent permitted by law, CoStar disclaims any and all liability in the event any information provided herein proves to be inaccurate, incomplete or unreliable.</a:t>
            </a:r>
          </a:p>
          <a:p>
            <a:pPr defTabSz="914400" eaLnBrk="0" fontAlgn="base" hangingPunct="0">
              <a:spcBef>
                <a:spcPct val="0"/>
              </a:spcBef>
              <a:spcAft>
                <a:spcPct val="0"/>
              </a:spcAft>
              <a:defRPr/>
            </a:pPr>
            <a:r>
              <a:rPr lang="en-US" sz="800" dirty="0">
                <a:solidFill>
                  <a:prstClr val="black"/>
                </a:solidFill>
              </a:rPr>
              <a:t> </a:t>
            </a:r>
          </a:p>
          <a:p>
            <a:pPr defTabSz="914400" eaLnBrk="0" fontAlgn="base" hangingPunct="0">
              <a:spcBef>
                <a:spcPct val="0"/>
              </a:spcBef>
              <a:spcAft>
                <a:spcPct val="0"/>
              </a:spcAft>
              <a:defRPr/>
            </a:pPr>
            <a:r>
              <a:rPr lang="en-US" sz="800" dirty="0">
                <a:solidFill>
                  <a:prstClr val="black"/>
                </a:solidFill>
              </a:rPr>
              <a:t>© </a:t>
            </a:r>
            <a:r>
              <a:rPr lang="en-US" sz="800" dirty="0" smtClean="0">
                <a:solidFill>
                  <a:prstClr val="black"/>
                </a:solidFill>
              </a:rPr>
              <a:t>2016 </a:t>
            </a:r>
            <a:r>
              <a:rPr lang="en-US" sz="800" dirty="0">
                <a:solidFill>
                  <a:prstClr val="black"/>
                </a:solidFill>
              </a:rPr>
              <a:t>CoStar Realty Information, Inc. No reproduction or distribution without permission</a:t>
            </a:r>
            <a:r>
              <a:rPr lang="en-US" sz="1000" dirty="0">
                <a:solidFill>
                  <a:prstClr val="black"/>
                </a:solidFill>
              </a:rPr>
              <a:t>.</a:t>
            </a:r>
          </a:p>
        </p:txBody>
      </p:sp>
    </p:spTree>
    <p:extLst>
      <p:ext uri="{BB962C8B-B14F-4D97-AF65-F5344CB8AC3E}">
        <p14:creationId xmlns:p14="http://schemas.microsoft.com/office/powerpoint/2010/main" val="17320066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Chicago Historical Employment Growth</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 y="952500"/>
            <a:ext cx="11673174" cy="534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48351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Saint Louis Historical Employment Growth</a:t>
            </a:r>
            <a:endParaRPr lang="en-US" dirty="0"/>
          </a:p>
        </p:txBody>
      </p:sp>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97196" y="1064419"/>
            <a:ext cx="8770620" cy="49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718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Chicago Job Growth By Employment Sector*</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 y="952500"/>
            <a:ext cx="11673174" cy="534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67344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Chicago's Tech Surge Driving Employment Gains</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 y="952500"/>
            <a:ext cx="11673174" cy="534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79977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Saint Louis Growth By Employment Sector*</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792" y="863599"/>
            <a:ext cx="11098214" cy="5640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83103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6992" y="5694982"/>
            <a:ext cx="10457320" cy="816537"/>
          </a:xfrm>
        </p:spPr>
        <p:txBody>
          <a:bodyPr/>
          <a:lstStyle/>
          <a:p>
            <a:pPr algn="ctr"/>
            <a:r>
              <a:rPr lang="en-US" sz="3200" dirty="0" smtClean="0"/>
              <a:t>Apartments</a:t>
            </a:r>
            <a:endParaRPr lang="en-US" sz="3200" dirty="0"/>
          </a:p>
        </p:txBody>
      </p:sp>
      <p:pic>
        <p:nvPicPr>
          <p:cNvPr id="4" name="Picture 2" descr="P:\Work in Progress\Brandon Frankel\Big Book\Chicago Big Book\Title Slide Picture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3688"/>
            <a:ext cx="12192000" cy="4082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1038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Apartment Fundamentals</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 y="952500"/>
            <a:ext cx="10944130" cy="534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a:off x="8287265" y="1260389"/>
            <a:ext cx="0" cy="3233351"/>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7295650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2764</TotalTime>
  <Words>2230</Words>
  <Application>Microsoft Office PowerPoint</Application>
  <PresentationFormat>Custom</PresentationFormat>
  <Paragraphs>299</Paragraphs>
  <Slides>29</Slides>
  <Notes>28</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Agenda   </vt:lpstr>
      <vt:lpstr>Chicago Historical Employment Growth</vt:lpstr>
      <vt:lpstr>Saint Louis Historical Employment Growth</vt:lpstr>
      <vt:lpstr>Chicago Job Growth By Employment Sector*</vt:lpstr>
      <vt:lpstr>Chicago's Tech Surge Driving Employment Gains</vt:lpstr>
      <vt:lpstr>Saint Louis Growth By Employment Sector*</vt:lpstr>
      <vt:lpstr>PowerPoint Presentation</vt:lpstr>
      <vt:lpstr>Apartment Fundamentals</vt:lpstr>
      <vt:lpstr>Worried about over supply?</vt:lpstr>
      <vt:lpstr>Rent Growth vs Income Growth</vt:lpstr>
      <vt:lpstr>Springfield Area Asking Rent Per SF</vt:lpstr>
      <vt:lpstr>Springfield Area Vacancy Rate</vt:lpstr>
      <vt:lpstr>Springfield Area Asking Rent Per Unit</vt:lpstr>
      <vt:lpstr>PowerPoint Presentation</vt:lpstr>
      <vt:lpstr>Office Fundamentals</vt:lpstr>
      <vt:lpstr>Springfield Area Vacancy Rate</vt:lpstr>
      <vt:lpstr>Springfield Area Gross Asking Rent</vt:lpstr>
      <vt:lpstr>Springfield Area Sales Volume</vt:lpstr>
      <vt:lpstr>PowerPoint Presentation</vt:lpstr>
      <vt:lpstr>Logistics Fundamentals</vt:lpstr>
      <vt:lpstr>Springfield Area Vacancy Rate</vt:lpstr>
      <vt:lpstr>Springfield Area Asking Rent Per SF</vt:lpstr>
      <vt:lpstr>Lack of Supply – Will new construction follow? </vt:lpstr>
      <vt:lpstr>PowerPoint Presentation</vt:lpstr>
      <vt:lpstr>Vacancies Only Slightly Elevated </vt:lpstr>
      <vt:lpstr>The Sky is NOT falling </vt:lpstr>
      <vt:lpstr>“New” Retail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Florance</dc:creator>
  <cp:lastModifiedBy>Tyler Brady</cp:lastModifiedBy>
  <cp:revision>107</cp:revision>
  <cp:lastPrinted>2017-06-02T20:18:52Z</cp:lastPrinted>
  <dcterms:created xsi:type="dcterms:W3CDTF">2016-01-19T14:57:18Z</dcterms:created>
  <dcterms:modified xsi:type="dcterms:W3CDTF">2017-06-05T03:20:27Z</dcterms:modified>
</cp:coreProperties>
</file>