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7" r:id="rId2"/>
    <p:sldMasterId id="2147483733" r:id="rId3"/>
  </p:sldMasterIdLst>
  <p:notesMasterIdLst>
    <p:notesMasterId r:id="rId72"/>
  </p:notesMasterIdLst>
  <p:handoutMasterIdLst>
    <p:handoutMasterId r:id="rId73"/>
  </p:handoutMasterIdLst>
  <p:sldIdLst>
    <p:sldId id="584" r:id="rId4"/>
    <p:sldId id="891" r:id="rId5"/>
    <p:sldId id="856" r:id="rId6"/>
    <p:sldId id="864" r:id="rId7"/>
    <p:sldId id="888" r:id="rId8"/>
    <p:sldId id="855" r:id="rId9"/>
    <p:sldId id="785" r:id="rId10"/>
    <p:sldId id="866" r:id="rId11"/>
    <p:sldId id="887" r:id="rId12"/>
    <p:sldId id="879" r:id="rId13"/>
    <p:sldId id="892" r:id="rId14"/>
    <p:sldId id="894" r:id="rId15"/>
    <p:sldId id="895" r:id="rId16"/>
    <p:sldId id="848" r:id="rId17"/>
    <p:sldId id="934" r:id="rId18"/>
    <p:sldId id="883" r:id="rId19"/>
    <p:sldId id="882" r:id="rId20"/>
    <p:sldId id="854" r:id="rId21"/>
    <p:sldId id="936" r:id="rId22"/>
    <p:sldId id="885" r:id="rId23"/>
    <p:sldId id="862" r:id="rId24"/>
    <p:sldId id="896" r:id="rId25"/>
    <p:sldId id="897" r:id="rId26"/>
    <p:sldId id="899" r:id="rId27"/>
    <p:sldId id="932" r:id="rId28"/>
    <p:sldId id="902" r:id="rId29"/>
    <p:sldId id="898" r:id="rId30"/>
    <p:sldId id="935" r:id="rId31"/>
    <p:sldId id="901" r:id="rId32"/>
    <p:sldId id="900" r:id="rId33"/>
    <p:sldId id="903" r:id="rId34"/>
    <p:sldId id="893" r:id="rId35"/>
    <p:sldId id="861" r:id="rId36"/>
    <p:sldId id="921" r:id="rId37"/>
    <p:sldId id="913" r:id="rId38"/>
    <p:sldId id="933" r:id="rId39"/>
    <p:sldId id="915" r:id="rId40"/>
    <p:sldId id="937" r:id="rId41"/>
    <p:sldId id="914" r:id="rId42"/>
    <p:sldId id="938" r:id="rId43"/>
    <p:sldId id="916" r:id="rId44"/>
    <p:sldId id="939" r:id="rId45"/>
    <p:sldId id="849" r:id="rId46"/>
    <p:sldId id="889" r:id="rId47"/>
    <p:sldId id="919" r:id="rId48"/>
    <p:sldId id="926" r:id="rId49"/>
    <p:sldId id="911" r:id="rId50"/>
    <p:sldId id="907" r:id="rId51"/>
    <p:sldId id="927" r:id="rId52"/>
    <p:sldId id="928" r:id="rId53"/>
    <p:sldId id="929" r:id="rId54"/>
    <p:sldId id="930" r:id="rId55"/>
    <p:sldId id="925" r:id="rId56"/>
    <p:sldId id="784" r:id="rId57"/>
    <p:sldId id="909" r:id="rId58"/>
    <p:sldId id="867" r:id="rId59"/>
    <p:sldId id="905" r:id="rId60"/>
    <p:sldId id="886" r:id="rId61"/>
    <p:sldId id="906" r:id="rId62"/>
    <p:sldId id="843" r:id="rId63"/>
    <p:sldId id="920" r:id="rId64"/>
    <p:sldId id="931" r:id="rId65"/>
    <p:sldId id="842" r:id="rId66"/>
    <p:sldId id="910" r:id="rId67"/>
    <p:sldId id="923" r:id="rId68"/>
    <p:sldId id="924" r:id="rId69"/>
    <p:sldId id="857" r:id="rId70"/>
    <p:sldId id="922" r:id="rId71"/>
  </p:sldIdLst>
  <p:sldSz cx="9144000" cy="6858000" type="screen4x3"/>
  <p:notesSz cx="7315200" cy="9601200"/>
  <p:custDataLst>
    <p:tags r:id="rId7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0000"/>
    <a:srgbClr val="BE5F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8" autoAdjust="0"/>
    <p:restoredTop sz="87563" autoAdjust="0"/>
  </p:normalViewPr>
  <p:slideViewPr>
    <p:cSldViewPr>
      <p:cViewPr>
        <p:scale>
          <a:sx n="60" d="100"/>
          <a:sy n="60" d="100"/>
        </p:scale>
        <p:origin x="-846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786D2206-58C3-4ED6-AC5B-A089F862BE7A}" type="datetime1">
              <a:rPr lang="en-US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AFA5EAF3-C04F-4205-BD9A-A8F5391E0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05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7E5CBD7C-C09C-46F8-8948-F826BA4F58B4}" type="datetime1">
              <a:rPr lang="en-US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F1CF8602-7A87-4642-885F-C3078F4E4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91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73275" y="604838"/>
            <a:ext cx="3190875" cy="239395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i="1" smtClean="0">
                <a:latin typeface="Arial" pitchFamily="34" charset="0"/>
              </a:rPr>
              <a:t>Introduction – Alter the slide to fit your purposes - please mention anything else that the person who introduces you may have missed.  Be sure to send a bio ahead of time, but bring a printed version anyway because sometimes they’ll forget.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C3CF4-0EEA-4915-8CBE-733D75C409F2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1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4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53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62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we’re able</a:t>
            </a:r>
            <a:r>
              <a:rPr lang="en-US" baseline="0" dirty="0" smtClean="0"/>
              <a:t> to do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53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A9EA1-8BA8-4C46-8A91-31A98E11595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5721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536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8602-7A87-4642-885F-C3078F4E42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9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C815A-A9A3-493B-8351-4FF2BE245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BE4C2-59A2-426B-A2F9-61ABAAB50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1B130-BA6D-4C96-B3F8-BAECFCF0E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3B63-18AA-420B-9AB1-DF0870DEB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23686" y="14514"/>
            <a:ext cx="8320314" cy="823686"/>
          </a:xfrm>
        </p:spPr>
        <p:txBody>
          <a:bodyPr anchor="b"/>
          <a:lstStyle>
            <a:lvl1pPr>
              <a:spcBef>
                <a:spcPts val="0"/>
              </a:spcBef>
              <a:defRPr sz="4000" b="1">
                <a:latin typeface="Century Gothic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800100" y="1228725"/>
            <a:ext cx="7429500" cy="4943475"/>
          </a:xfrm>
        </p:spPr>
        <p:txBody>
          <a:bodyPr/>
          <a:lstStyle>
            <a:lvl1pPr marL="0" indent="0">
              <a:lnSpc>
                <a:spcPts val="4200"/>
              </a:lnSpc>
              <a:spcBef>
                <a:spcPts val="2400"/>
              </a:spcBef>
              <a:buClr>
                <a:srgbClr val="003A62"/>
              </a:buClr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8001000" y="133350"/>
            <a:ext cx="990600" cy="247650"/>
          </a:xfrm>
          <a:ln w="190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defRPr sz="1200" b="1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91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7"/>
          <p:cNvGrpSpPr>
            <a:grpSpLocks/>
          </p:cNvGrpSpPr>
          <p:nvPr userDrawn="1"/>
        </p:nvGrpSpPr>
        <p:grpSpPr bwMode="auto">
          <a:xfrm>
            <a:off x="0" y="-1"/>
            <a:ext cx="9144000" cy="2554941"/>
            <a:chOff x="106299000" y="105156000"/>
            <a:chExt cx="7772400" cy="2171700"/>
          </a:xfrm>
        </p:grpSpPr>
        <p:pic>
          <p:nvPicPr>
            <p:cNvPr id="2056" name="Picture 8" descr="PN0090401-IMG0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06299000" y="105156000"/>
              <a:ext cx="7772400" cy="2080877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111351060" y="106516172"/>
              <a:ext cx="2297887" cy="77724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106881930" y="105738931"/>
              <a:ext cx="6412230" cy="110109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06299000" y="106527600"/>
              <a:ext cx="5143500" cy="80010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14400" y="1981200"/>
            <a:ext cx="7315200" cy="44958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14400" y="762000"/>
            <a:ext cx="7086600" cy="685800"/>
          </a:xfrm>
        </p:spPr>
        <p:txBody>
          <a:bodyPr>
            <a:noAutofit/>
          </a:bodyPr>
          <a:lstStyle>
            <a:lvl1pPr>
              <a:defRPr sz="4000" i="1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Content Page with Text and Table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 userDrawn="1">
            <p:ph type="subTitle" idx="11" hasCustomPrompt="1"/>
          </p:nvPr>
        </p:nvSpPr>
        <p:spPr>
          <a:xfrm>
            <a:off x="914400" y="1371600"/>
            <a:ext cx="70866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 content page with text and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7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N0090201-IMG03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0" y="2991394"/>
            <a:ext cx="9144000" cy="3866606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216774" y="4945065"/>
            <a:ext cx="1927226" cy="1531937"/>
          </a:xfrm>
          <a:prstGeom prst="rect">
            <a:avLst/>
          </a:prstGeom>
          <a:solidFill>
            <a:srgbClr val="FFFFFE"/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41" name="Picture 17" descr="PN0090201-IMG0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" y="0"/>
            <a:ext cx="4648399" cy="3896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371600"/>
            <a:ext cx="5791200" cy="685800"/>
          </a:xfrm>
        </p:spPr>
        <p:txBody>
          <a:bodyPr>
            <a:noAutofit/>
          </a:bodyPr>
          <a:lstStyle>
            <a:lvl1pPr>
              <a:defRPr sz="4400" i="1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Title of the Presentation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28600" y="2057400"/>
            <a:ext cx="579120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 of the presentation</a:t>
            </a:r>
            <a:endParaRPr lang="en-US"/>
          </a:p>
        </p:txBody>
      </p:sp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1" y="5772150"/>
            <a:ext cx="6043615" cy="133350"/>
          </a:xfrm>
          <a:prstGeom prst="rect">
            <a:avLst/>
          </a:prstGeom>
          <a:solidFill>
            <a:srgbClr val="FFFFFE"/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" name="Picture 19" descr="AES New Logo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4800600" y="304800"/>
            <a:ext cx="3962400" cy="134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87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 userDrawn="1"/>
        </p:nvGrpSpPr>
        <p:grpSpPr>
          <a:xfrm>
            <a:off x="0" y="0"/>
            <a:ext cx="9144000" cy="3200400"/>
            <a:chOff x="0" y="0"/>
            <a:chExt cx="9144000" cy="3200400"/>
          </a:xfrm>
        </p:grpSpPr>
        <p:grpSp>
          <p:nvGrpSpPr>
            <p:cNvPr id="34" name="Group 33"/>
            <p:cNvGrpSpPr/>
            <p:nvPr userDrawn="1"/>
          </p:nvGrpSpPr>
          <p:grpSpPr>
            <a:xfrm>
              <a:off x="0" y="0"/>
              <a:ext cx="9144000" cy="3048000"/>
              <a:chOff x="0" y="0"/>
              <a:chExt cx="9144000" cy="3048000"/>
            </a:xfrm>
          </p:grpSpPr>
          <p:pic>
            <p:nvPicPr>
              <p:cNvPr id="3074" name="Picture 2" descr="PN0090301-IMG12"/>
              <p:cNvPicPr>
                <a:picLocks noChangeAspect="1" noChangeArrowheads="1"/>
              </p:cNvPicPr>
              <p:nvPr userDrawn="1"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0" y="0"/>
                <a:ext cx="9144000" cy="28956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075" name="Rectangle 3"/>
              <p:cNvSpPr>
                <a:spLocks noChangeArrowheads="1"/>
              </p:cNvSpPr>
              <p:nvPr userDrawn="1"/>
            </p:nvSpPr>
            <p:spPr bwMode="auto">
              <a:xfrm>
                <a:off x="685800" y="609600"/>
                <a:ext cx="7734300" cy="2438400"/>
              </a:xfrm>
              <a:prstGeom prst="rect">
                <a:avLst/>
              </a:prstGeom>
              <a:solidFill>
                <a:srgbClr val="FFFFFE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35" name="Rectangle 34"/>
            <p:cNvSpPr/>
            <p:nvPr userDrawn="1"/>
          </p:nvSpPr>
          <p:spPr>
            <a:xfrm>
              <a:off x="8305800" y="1981200"/>
              <a:ext cx="8382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685800"/>
          </a:xfrm>
        </p:spPr>
        <p:txBody>
          <a:bodyPr>
            <a:noAutofit/>
          </a:bodyPr>
          <a:lstStyle>
            <a:lvl1pPr>
              <a:defRPr sz="4000" i="1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Content Page with Text and Photo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3886200" cy="44958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029200" y="1981200"/>
            <a:ext cx="3200400" cy="4495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914400" y="1295400"/>
            <a:ext cx="73152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 content page with text and photo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7"/>
          <p:cNvGrpSpPr>
            <a:grpSpLocks/>
          </p:cNvGrpSpPr>
          <p:nvPr userDrawn="1"/>
        </p:nvGrpSpPr>
        <p:grpSpPr bwMode="auto">
          <a:xfrm>
            <a:off x="0" y="-1"/>
            <a:ext cx="9144000" cy="2554941"/>
            <a:chOff x="106299000" y="105156000"/>
            <a:chExt cx="7772400" cy="2171700"/>
          </a:xfrm>
        </p:grpSpPr>
        <p:pic>
          <p:nvPicPr>
            <p:cNvPr id="2056" name="Picture 8" descr="PN0090401-IMG0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06299000" y="105156000"/>
              <a:ext cx="7772400" cy="2080877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111351060" y="106516172"/>
              <a:ext cx="2297887" cy="77724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106881930" y="105738931"/>
              <a:ext cx="6412230" cy="110109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06299000" y="106527600"/>
              <a:ext cx="5143500" cy="80010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14400" y="1981200"/>
            <a:ext cx="7315200" cy="44958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14400" y="762000"/>
            <a:ext cx="7086600" cy="685800"/>
          </a:xfrm>
        </p:spPr>
        <p:txBody>
          <a:bodyPr>
            <a:noAutofit/>
          </a:bodyPr>
          <a:lstStyle>
            <a:lvl1pPr>
              <a:defRPr sz="4000" i="1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Content Page with Text and Table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 userDrawn="1">
            <p:ph type="subTitle" idx="11" hasCustomPrompt="1"/>
          </p:nvPr>
        </p:nvSpPr>
        <p:spPr>
          <a:xfrm>
            <a:off x="914400" y="1371600"/>
            <a:ext cx="70866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 content page with text and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77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1" y="228602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7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5164139" y="6249990"/>
            <a:ext cx="37861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1DD749B3-F7CD-4909-9371-CA8C3D590BEE}" type="datetimeFigureOut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8/16/2018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3675" y="6249990"/>
            <a:ext cx="37861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90975" y="6249990"/>
            <a:ext cx="1162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0918B58F-B6ED-44F3-9B8B-D459F90382EC}" type="slidenum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06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4139" y="6249990"/>
            <a:ext cx="37861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861E392A-FE71-4192-9E24-341EDC2CF7CA}" type="datetimeFigureOut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8/16/2018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75" y="6249990"/>
            <a:ext cx="37861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0975" y="6249990"/>
            <a:ext cx="1162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D77EC020-6BC6-4247-82BC-8B8F0C1EFE12}" type="slidenum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7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6DFF-F3E5-4721-BB11-03126A1B4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164139" y="6249990"/>
            <a:ext cx="37861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3675" y="6249990"/>
            <a:ext cx="37861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90975" y="6249990"/>
            <a:ext cx="1162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E785B6D2-E288-49EF-AF61-073CAFF1C7C1}" type="slidenum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92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0" y="6072188"/>
            <a:ext cx="6929454" cy="785812"/>
          </a:xfrm>
        </p:spPr>
        <p:txBody>
          <a:bodyPr anchor="ctr">
            <a:norm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57692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796102" y="6072188"/>
            <a:ext cx="2347898" cy="785812"/>
          </a:xfrm>
        </p:spPr>
        <p:txBody>
          <a:bodyPr anchor="b">
            <a:norm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7010400" y="655320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E564C45E-7BDE-485F-AE3C-F5CC379974DB}" type="slidenum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62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itle-Intro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791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8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itle-Mod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F5671"/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83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90" y="273050"/>
            <a:ext cx="7781948" cy="1162050"/>
          </a:xfrm>
        </p:spPr>
        <p:txBody>
          <a:bodyPr anchor="t">
            <a:noAutofit/>
          </a:bodyPr>
          <a:lstStyle>
            <a:lvl1pPr algn="l"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071547"/>
            <a:ext cx="3810000" cy="4786346"/>
          </a:xfrm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4876800" cy="4422792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113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86DA796F-2850-4AA2-A74C-3FEAC4C41410}" type="datetimeFigureOut">
              <a:rPr lang="en-US" sz="1800" smtClean="0">
                <a:solidFill>
                  <a:prstClr val="black"/>
                </a:solidFill>
                <a:latin typeface="Arial" charset="0"/>
              </a:rPr>
              <a:pPr eaLnBrk="1" hangingPunct="1"/>
              <a:t>8/16/2018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907C4E75-9893-4A35-8AF1-EA1BBDFD15F7}" type="slidenum">
              <a:rPr lang="en-US" sz="1800" smtClean="0">
                <a:solidFill>
                  <a:prstClr val="black"/>
                </a:solidFill>
                <a:latin typeface="Arial" charset="0"/>
              </a:rPr>
              <a:pPr eaLnBrk="1" hangingPunct="1"/>
              <a:t>‹#›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14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F6EDD80D-B628-4E46-855B-49EDC1A4E664}" type="slidenum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26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6C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CB7EA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66000">
                <a:schemeClr val="bg2">
                  <a:alpha val="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401" y="6550025"/>
            <a:ext cx="7997825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buClr>
                <a:srgbClr val="9FB380"/>
              </a:buClr>
              <a:buFont typeface="Wingdings" pitchFamily="2" charset="2"/>
              <a:buNone/>
              <a:tabLst>
                <a:tab pos="7818438" algn="r"/>
              </a:tabLst>
              <a:defRPr/>
            </a:pPr>
            <a:r>
              <a:rPr lang="en-US" sz="14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Appraisal Institute </a:t>
            </a:r>
            <a:r>
              <a:rPr lang="en-US" sz="1400" dirty="0" smtClean="0">
                <a:solidFill>
                  <a:srgbClr val="003A62"/>
                </a:solidFill>
                <a:latin typeface="Tahoma" pitchFamily="34" charset="0"/>
                <a:cs typeface="Tahoma" pitchFamily="34" charset="0"/>
              </a:rPr>
              <a:t>|</a:t>
            </a:r>
            <a:r>
              <a:rPr lang="en-US" sz="14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rgbClr val="003A62"/>
                </a:solidFill>
                <a:latin typeface="Tahoma" pitchFamily="34" charset="0"/>
                <a:cs typeface="Tahoma" pitchFamily="34" charset="0"/>
              </a:rPr>
              <a:t>Introduction to Green Buildings: Principles &amp; Concepts</a:t>
            </a:r>
            <a:r>
              <a:rPr lang="en-US" sz="1400" dirty="0" smtClean="0">
                <a:solidFill>
                  <a:srgbClr val="0033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Slide </a:t>
            </a:r>
            <a:fld id="{B605C33E-FA60-41AA-8896-5C47E40FD2C7}" type="slidenum">
              <a:rPr lang="en-US" sz="1400" smtClean="0">
                <a:solidFill>
                  <a:srgbClr val="0033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>
                <a:spcBef>
                  <a:spcPct val="50000"/>
                </a:spcBef>
                <a:buClr>
                  <a:srgbClr val="9FB380"/>
                </a:buClr>
                <a:buFont typeface="Wingdings" pitchFamily="2" charset="2"/>
                <a:buNone/>
                <a:tabLst>
                  <a:tab pos="7818438" algn="r"/>
                </a:tabLst>
                <a:defRPr/>
              </a:pPr>
              <a:t>‹#›</a:t>
            </a:fld>
            <a:endParaRPr lang="en-US" sz="1400" dirty="0">
              <a:solidFill>
                <a:srgbClr val="0033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23686" y="14514"/>
            <a:ext cx="6400800" cy="685800"/>
          </a:xfrm>
        </p:spPr>
        <p:txBody>
          <a:bodyPr/>
          <a:lstStyle>
            <a:lvl1pPr>
              <a:defRPr b="1">
                <a:latin typeface="Century Gothic" pitchFamily="34" charset="0"/>
              </a:defRPr>
            </a:lvl1pPr>
          </a:lstStyle>
          <a:p>
            <a:pPr lvl="0"/>
            <a:r>
              <a:rPr lang="en-US" dirty="0" smtClean="0"/>
              <a:t>Title/Heading</a:t>
            </a:r>
            <a:endParaRPr lang="en-US" dirty="0"/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1228725"/>
            <a:ext cx="7429500" cy="4943475"/>
          </a:xfrm>
        </p:spPr>
        <p:txBody>
          <a:bodyPr/>
          <a:lstStyle>
            <a:lvl1pPr marL="0" indent="0"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2400" b="1" dirty="0" smtClean="0">
                <a:solidFill>
                  <a:schemeClr val="tx1"/>
                </a:solidFill>
              </a:rPr>
              <a:t>Insert text here. Use this layout when content consists of primarily text.</a:t>
            </a:r>
            <a:endParaRPr lang="en-US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001000" y="133350"/>
            <a:ext cx="990600" cy="247650"/>
          </a:xfrm>
          <a:ln w="190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defRPr sz="1400" baseline="0"/>
            </a:lvl1pPr>
          </a:lstStyle>
          <a:p>
            <a:pPr lvl="0"/>
            <a:r>
              <a:rPr lang="en-US" dirty="0" smtClean="0"/>
              <a:t>Page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3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C815A-A9A3-493B-8351-4FF2BE245E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24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6DFF-F3E5-4721-BB11-03126A1B46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0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DEA43-D904-4183-B736-FC8105481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DEA43-D904-4183-B736-FC8105481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79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1A3EA-E857-47A6-B9CD-16E07DBF0E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92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34F31-2AAB-4D6F-AF3F-0EC9765F21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55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22ED4-013E-476F-BEB8-4E1187918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25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1081-1D1A-4E00-AED2-7946304A21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69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7721F-ED2D-40F9-AECF-5A02199E3E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4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A9C88-C0C2-4231-ADF8-967A2BE7E7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07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BE4C2-59A2-426B-A2F9-61ABAAB501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11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1B130-BA6D-4C96-B3F8-BAECFCF0E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06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3B63-18AA-420B-9AB1-DF0870DEB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5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1A3EA-E857-47A6-B9CD-16E07DBF0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DD80D-B628-4E46-855B-49EDC1A4E6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65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23686" y="14514"/>
            <a:ext cx="8320314" cy="823686"/>
          </a:xfrm>
        </p:spPr>
        <p:txBody>
          <a:bodyPr anchor="b"/>
          <a:lstStyle>
            <a:lvl1pPr>
              <a:spcBef>
                <a:spcPts val="0"/>
              </a:spcBef>
              <a:defRPr sz="4000" b="1">
                <a:latin typeface="Century Gothic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800100" y="1228725"/>
            <a:ext cx="7429500" cy="4943475"/>
          </a:xfrm>
        </p:spPr>
        <p:txBody>
          <a:bodyPr/>
          <a:lstStyle>
            <a:lvl1pPr marL="0" indent="0">
              <a:lnSpc>
                <a:spcPts val="4200"/>
              </a:lnSpc>
              <a:spcBef>
                <a:spcPts val="2400"/>
              </a:spcBef>
              <a:buClr>
                <a:srgbClr val="003A62"/>
              </a:buClr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8001000" y="133350"/>
            <a:ext cx="990600" cy="247650"/>
          </a:xfrm>
          <a:ln w="190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defRPr sz="1200" b="1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531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7"/>
          <p:cNvGrpSpPr>
            <a:grpSpLocks/>
          </p:cNvGrpSpPr>
          <p:nvPr userDrawn="1"/>
        </p:nvGrpSpPr>
        <p:grpSpPr bwMode="auto">
          <a:xfrm>
            <a:off x="0" y="-1"/>
            <a:ext cx="9144000" cy="2554941"/>
            <a:chOff x="106299000" y="105156000"/>
            <a:chExt cx="7772400" cy="2171700"/>
          </a:xfrm>
        </p:grpSpPr>
        <p:pic>
          <p:nvPicPr>
            <p:cNvPr id="2056" name="Picture 8" descr="PN0090401-IMG0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06299000" y="105156000"/>
              <a:ext cx="7772400" cy="2080877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111351060" y="106516172"/>
              <a:ext cx="2297887" cy="77724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106881930" y="105738931"/>
              <a:ext cx="6412230" cy="110109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06299000" y="106527600"/>
              <a:ext cx="5143500" cy="80010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14400" y="1981200"/>
            <a:ext cx="7315200" cy="44958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14400" y="762000"/>
            <a:ext cx="7086600" cy="685800"/>
          </a:xfrm>
        </p:spPr>
        <p:txBody>
          <a:bodyPr>
            <a:noAutofit/>
          </a:bodyPr>
          <a:lstStyle>
            <a:lvl1pPr>
              <a:defRPr sz="4000" i="1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Content Page with Text and Table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 userDrawn="1">
            <p:ph type="subTitle" idx="11" hasCustomPrompt="1"/>
          </p:nvPr>
        </p:nvSpPr>
        <p:spPr>
          <a:xfrm>
            <a:off x="914400" y="1371600"/>
            <a:ext cx="70866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Subtitle content page with text and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0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34F31-2AAB-4D6F-AF3F-0EC9765F2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22ED4-013E-476F-BEB8-4E1187918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1081-1D1A-4E00-AED2-7946304A2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7721F-ED2D-40F9-AECF-5A02199E3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A9C88-C0C2-4231-ADF8-967A2BE7E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ontent-Slide.jpg"/>
          <p:cNvPicPr>
            <a:picLocks noChangeAspect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229600" y="5715000"/>
            <a:ext cx="9144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8CF61CD-F6C7-48E4-8A0E-4D40DA09B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6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5000"/>
                <a:lumOff val="55000"/>
              </a:schemeClr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0" y="-1"/>
            <a:ext cx="9144000" cy="2554941"/>
            <a:chOff x="106299000" y="105156000"/>
            <a:chExt cx="7772400" cy="2171700"/>
          </a:xfrm>
        </p:grpSpPr>
        <p:pic>
          <p:nvPicPr>
            <p:cNvPr id="23" name="Picture 8" descr="PN0090401-IMG02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106299000" y="105156000"/>
              <a:ext cx="7772400" cy="2080877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111351060" y="106516172"/>
              <a:ext cx="2297887" cy="77724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106881930" y="105738931"/>
              <a:ext cx="6412230" cy="110109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106299000" y="106527600"/>
              <a:ext cx="5143500" cy="800100"/>
            </a:xfrm>
            <a:prstGeom prst="rect">
              <a:avLst/>
            </a:prstGeom>
            <a:solidFill>
              <a:srgbClr val="FFFFFE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0866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Content Page with Text and Photo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52600"/>
            <a:ext cx="73152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8" name="Picture 17" descr="AES New Logo.png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7162800" y="6096000"/>
            <a:ext cx="1828800" cy="619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7800" y="64124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srgbClr val="CE9E5F"/>
                </a:solidFill>
                <a:latin typeface="Arial" charset="0"/>
              </a:rPr>
              <a:t>www.AllianceES.org</a:t>
            </a:r>
            <a:endParaRPr lang="en-US" sz="1800" dirty="0">
              <a:solidFill>
                <a:srgbClr val="CE9E5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4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600" i="1" kern="120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ontent-Slide.jpg"/>
          <p:cNvPicPr>
            <a:picLocks noChangeAspect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229600" y="5715000"/>
            <a:ext cx="9144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8CF61CD-F6C7-48E4-8A0E-4D40DA09B1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4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ppraisal@pahroo.com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1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1081650" y="1524000"/>
            <a:ext cx="6995550" cy="19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400" b="1" dirty="0" smtClean="0">
                <a:solidFill>
                  <a:srgbClr val="CC3300"/>
                </a:solidFill>
              </a:rPr>
              <a:t>Marketing Your Appraisal Firm in the Digital World</a:t>
            </a:r>
            <a:br>
              <a:rPr lang="en-US" sz="4400" b="1" dirty="0" smtClean="0">
                <a:solidFill>
                  <a:srgbClr val="CC3300"/>
                </a:solidFill>
              </a:rPr>
            </a:br>
            <a:endParaRPr lang="en-US" sz="1200" b="1" dirty="0" smtClean="0">
              <a:solidFill>
                <a:srgbClr val="CC33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800" b="1" dirty="0" smtClean="0">
                <a:solidFill>
                  <a:srgbClr val="CC3300"/>
                </a:solidFill>
              </a:rPr>
              <a:t>June 25, 2018</a:t>
            </a:r>
            <a:endParaRPr lang="en-US" sz="1800" b="1" dirty="0">
              <a:solidFill>
                <a:srgbClr val="CC3300"/>
              </a:solidFill>
            </a:endParaRPr>
          </a:p>
        </p:txBody>
      </p:sp>
      <p:sp>
        <p:nvSpPr>
          <p:cNvPr id="76802" name="AutoShape 2" descr="https://mail-attachment.googleusercontent.com/attachment/u/0/?ui=2&amp;ik=41700ab795&amp;view=att&amp;th=13a7a9039b568964&amp;attid=0.2&amp;disp=inline&amp;safe=1&amp;zw&amp;saduie=AG9B_P9DW-fBw1cVRgwlQdBpiSrT&amp;sadet=1351053323165&amp;sads=_kfy1ZnXRy6FvRGfVKwtuwVJAn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4" name="AutoShape 4" descr="https://mail-attachment.googleusercontent.com/attachment/u/0/?ui=2&amp;ik=41700ab795&amp;view=att&amp;th=13a7a9039b568964&amp;attid=0.2&amp;disp=inline&amp;safe=1&amp;zw&amp;saduie=AG9B_P9DW-fBw1cVRgwlQdBpiSrT&amp;sadet=1351053323165&amp;sads=_kfy1ZnXRy6FvRGfVKwtuwVJAn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573734"/>
            <a:ext cx="2819400" cy="1567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300" y="536328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		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5405735"/>
            <a:ext cx="5246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Michael Hobbs, MAI, SRA, LEED GA</a:t>
            </a:r>
          </a:p>
          <a:p>
            <a:pPr algn="ctr"/>
            <a:r>
              <a:rPr lang="en-US" sz="1600" dirty="0" smtClean="0"/>
              <a:t>President 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Using The Valuation Process to Solve our Problem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43100"/>
            <a:ext cx="561022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3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-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Identification of the Problem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Client: ICAP</a:t>
            </a:r>
          </a:p>
          <a:p>
            <a:pPr marL="0" indent="0">
              <a:buNone/>
            </a:pPr>
            <a:r>
              <a:rPr lang="en-US" sz="2400" dirty="0" smtClean="0"/>
              <a:t>Users: 2018 </a:t>
            </a:r>
            <a:r>
              <a:rPr lang="en-US" sz="2400" dirty="0" smtClean="0"/>
              <a:t>Lisle Attendees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Use: To counsel peers regarding probable 			effects of proposed actions</a:t>
            </a:r>
          </a:p>
          <a:p>
            <a:pPr marL="0" indent="0">
              <a:buNone/>
            </a:pPr>
            <a:r>
              <a:rPr lang="en-US" sz="2400" dirty="0" smtClean="0"/>
              <a:t>Type of Value: Market Value (collective value of 		</a:t>
            </a:r>
            <a:r>
              <a:rPr lang="en-US" sz="2400" dirty="0" smtClean="0"/>
              <a:t>opinions of </a:t>
            </a:r>
            <a:r>
              <a:rPr lang="en-US" sz="2400" dirty="0" smtClean="0"/>
              <a:t>market participants)</a:t>
            </a:r>
          </a:p>
          <a:p>
            <a:pPr marL="0" indent="0">
              <a:buNone/>
            </a:pPr>
            <a:r>
              <a:rPr lang="en-US" sz="2400" dirty="0" smtClean="0"/>
              <a:t>Effective Date: Today</a:t>
            </a:r>
          </a:p>
          <a:p>
            <a:pPr marL="0" indent="0">
              <a:buNone/>
            </a:pPr>
            <a:r>
              <a:rPr lang="en-US" sz="2400" dirty="0" smtClean="0"/>
              <a:t>Relevant Characteristics: Online presence</a:t>
            </a:r>
          </a:p>
          <a:p>
            <a:pPr marL="0" indent="0">
              <a:buNone/>
            </a:pPr>
            <a:r>
              <a:rPr lang="en-US" sz="2400" dirty="0" smtClean="0"/>
              <a:t>Assignment Conditions: None </a:t>
            </a:r>
          </a:p>
          <a:p>
            <a:pPr marL="0" indent="0">
              <a:buNone/>
            </a:pPr>
            <a:r>
              <a:rPr lang="en-US" sz="2400" dirty="0" smtClean="0"/>
              <a:t>Extraordinary Assumption: None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205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Scope of Work Determination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….type and extent of research needed to solve the problem…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Market research, Marketing firms</a:t>
            </a:r>
          </a:p>
          <a:p>
            <a:pPr marL="0" indent="0">
              <a:buNone/>
            </a:pPr>
            <a:r>
              <a:rPr lang="en-US" dirty="0" smtClean="0"/>
              <a:t>	Internet search engines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Research reports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Existing appraisal firms’ websites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88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Data Collection &amp; Property Description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Market Area Data – Technology past and present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Subject Property Data – Your marketing &amp; your website &amp; your online presence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Comparable Property Data – Your competitor’s marketing &amp; website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480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That Was Then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81200"/>
            <a:ext cx="5410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6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That Was Then</a:t>
            </a:r>
            <a:endParaRPr lang="en-US" dirty="0"/>
          </a:p>
        </p:txBody>
      </p:sp>
      <p:pic>
        <p:nvPicPr>
          <p:cNvPr id="1026" name="Picture 2" descr="Image result for image model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509029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That Was Then</a:t>
            </a:r>
            <a:endParaRPr lang="en-US" dirty="0"/>
          </a:p>
        </p:txBody>
      </p:sp>
      <p:pic>
        <p:nvPicPr>
          <p:cNvPr id="5122" name="Picture 2" descr="https://www.solvangantiques.com/store/wp-content/uploads/2011/08/2011/08/TSTUSOLI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05000"/>
            <a:ext cx="50292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5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That Was Then</a:t>
            </a:r>
            <a:endParaRPr lang="en-US" dirty="0"/>
          </a:p>
        </p:txBody>
      </p:sp>
      <p:pic>
        <p:nvPicPr>
          <p:cNvPr id="6" name="Picture 2" descr="http://www.lousweb.com/Jonas%20Hotel/jonas%20photos/IMG_0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32766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3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Times are a Changing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4505444" cy="4817360"/>
          </a:xfrm>
        </p:spPr>
      </p:pic>
    </p:spTree>
    <p:extLst>
      <p:ext uri="{BB962C8B-B14F-4D97-AF65-F5344CB8AC3E}">
        <p14:creationId xmlns:p14="http://schemas.microsoft.com/office/powerpoint/2010/main" val="357824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Times are a Changing</a:t>
            </a:r>
            <a:endParaRPr lang="en-US" dirty="0"/>
          </a:p>
        </p:txBody>
      </p:sp>
      <p:pic>
        <p:nvPicPr>
          <p:cNvPr id="2050" name="Picture 2" descr="Image result for image iphon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60" y="1748348"/>
            <a:ext cx="7068040" cy="434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4" y="609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Introductions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Where are you from?</a:t>
            </a:r>
            <a:endParaRPr lang="en-US" sz="1600" dirty="0" smtClean="0"/>
          </a:p>
          <a:p>
            <a:r>
              <a:rPr lang="en-US" dirty="0" smtClean="0"/>
              <a:t>Title &amp; Size of firm (headcount) </a:t>
            </a:r>
          </a:p>
          <a:p>
            <a:r>
              <a:rPr lang="en-US" dirty="0" smtClean="0"/>
              <a:t>How competitive is your market?</a:t>
            </a:r>
          </a:p>
          <a:p>
            <a:r>
              <a:rPr lang="en-US" dirty="0" smtClean="0"/>
              <a:t>What do you want to learn today?</a:t>
            </a:r>
          </a:p>
          <a:p>
            <a:endParaRPr lang="en-US" dirty="0"/>
          </a:p>
          <a:p>
            <a:r>
              <a:rPr lang="en-US" dirty="0" smtClean="0"/>
              <a:t>WRITE THESE DOWN – 30 seconds</a:t>
            </a:r>
          </a:p>
          <a:p>
            <a:endParaRPr lang="en-US" dirty="0" smtClean="0"/>
          </a:p>
          <a:p>
            <a:endParaRPr lang="en-US" sz="16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950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Times are a Changing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5000"/>
            <a:ext cx="6692873" cy="4444485"/>
          </a:xfrm>
        </p:spPr>
      </p:pic>
    </p:spTree>
    <p:extLst>
      <p:ext uri="{BB962C8B-B14F-4D97-AF65-F5344CB8AC3E}">
        <p14:creationId xmlns:p14="http://schemas.microsoft.com/office/powerpoint/2010/main" val="16506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This is Now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10" y="1600200"/>
            <a:ext cx="718439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Data Analysis &amp; Research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Journal of Market Research, WOMMA, Google, </a:t>
            </a:r>
            <a:r>
              <a:rPr lang="en-US" dirty="0" err="1" smtClean="0"/>
              <a:t>Neilsen</a:t>
            </a:r>
            <a:r>
              <a:rPr lang="en-US" dirty="0" smtClean="0"/>
              <a:t>, Gartner Group, NAR, NREI, MBA, </a:t>
            </a:r>
            <a:r>
              <a:rPr lang="en-US" dirty="0" err="1" smtClean="0"/>
              <a:t>Advertisting</a:t>
            </a:r>
            <a:r>
              <a:rPr lang="en-US" dirty="0" smtClean="0"/>
              <a:t> Age, Ibis World, PWC, </a:t>
            </a:r>
            <a:r>
              <a:rPr lang="en-US" dirty="0" err="1" smtClean="0"/>
              <a:t>eMarketer</a:t>
            </a:r>
            <a:r>
              <a:rPr lang="en-US" dirty="0" smtClean="0"/>
              <a:t>, Forbes, AMA, Facebook, CNET, Social Baker, REIS, The Economist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523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Land Value Opinion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11668"/>
            <a:ext cx="4267200" cy="28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Land Value Opinion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1145"/>
            <a:ext cx="9144000" cy="513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6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Land Value Opinion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99492"/>
            <a:ext cx="8915400" cy="513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Cost Approach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How much is a website?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Truly </a:t>
            </a:r>
            <a:r>
              <a:rPr lang="en-US" dirty="0" smtClean="0"/>
              <a:t>depends on how much time and functionality is deployed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Free to $100s to $1,000s to $10,000s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797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Sales Comparison Approach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9985"/>
            <a:ext cx="8458200" cy="482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9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Sales Comparison Approach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79" y="1981200"/>
            <a:ext cx="5635021" cy="473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90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Sales Comparison Approach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732750"/>
            <a:ext cx="8229599" cy="512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8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ullcitycoworking.com/wp-content/uploads/2013/03/payitforw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42970"/>
            <a:ext cx="4076700" cy="37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hehappytemple.com/wp-content/uploads/2013/01/23573598019718307_F91hd00l_c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59" y="10466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3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Sales Comparison Approach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2504"/>
            <a:ext cx="8305799" cy="517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5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Valuation Process –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3600" dirty="0" smtClean="0">
                <a:solidFill>
                  <a:srgbClr val="FF9933"/>
                </a:solidFill>
              </a:rPr>
              <a:t>Income Capitalization Approach</a:t>
            </a:r>
            <a:endParaRPr lang="en-US" sz="3600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9" y="1752600"/>
            <a:ext cx="807537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4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Reconciliation????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4" name="Picture 2" descr="http://repcapitalmedia.com/wp-content/uploads/2013/02/iStock_000022584372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2686"/>
            <a:ext cx="5876925" cy="38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Offline Real Estate </a:t>
            </a:r>
            <a:r>
              <a:rPr lang="en-US" dirty="0" err="1" smtClean="0">
                <a:solidFill>
                  <a:srgbClr val="FF9933"/>
                </a:solidFill>
              </a:rPr>
              <a:t>vs</a:t>
            </a:r>
            <a:r>
              <a:rPr lang="en-US" dirty="0" smtClean="0">
                <a:solidFill>
                  <a:srgbClr val="FF9933"/>
                </a:solidFill>
              </a:rPr>
              <a:t> 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Online Real Estate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Location	</a:t>
            </a:r>
            <a:r>
              <a:rPr lang="en-US" dirty="0" err="1" smtClean="0"/>
              <a:t>vs</a:t>
            </a:r>
            <a:r>
              <a:rPr lang="en-US" dirty="0" smtClean="0"/>
              <a:t> 	SEO</a:t>
            </a:r>
          </a:p>
          <a:p>
            <a:r>
              <a:rPr lang="en-US" dirty="0" smtClean="0"/>
              <a:t>Location	</a:t>
            </a:r>
            <a:r>
              <a:rPr lang="en-US" dirty="0" err="1" smtClean="0"/>
              <a:t>vs</a:t>
            </a:r>
            <a:r>
              <a:rPr lang="en-US" dirty="0" smtClean="0"/>
              <a:t>	SEM</a:t>
            </a:r>
          </a:p>
          <a:p>
            <a:r>
              <a:rPr lang="en-US" dirty="0" smtClean="0"/>
              <a:t>Location	</a:t>
            </a:r>
            <a:r>
              <a:rPr lang="en-US" dirty="0" err="1" smtClean="0"/>
              <a:t>vs</a:t>
            </a:r>
            <a:r>
              <a:rPr lang="en-US" dirty="0"/>
              <a:t>	</a:t>
            </a:r>
            <a:r>
              <a:rPr lang="en-US" dirty="0" smtClean="0"/>
              <a:t>PPC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235462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7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9213"/>
            <a:ext cx="8893615" cy="55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4191000" y="1219200"/>
            <a:ext cx="1752600" cy="213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5943600" y="1219200"/>
            <a:ext cx="0" cy="3429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2286000" y="1219200"/>
            <a:ext cx="762000" cy="2590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286000" y="1219200"/>
            <a:ext cx="2057400" cy="411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27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5820"/>
            <a:ext cx="8153400" cy="554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 bwMode="auto">
          <a:xfrm rot="13834980">
            <a:off x="2509549" y="2042078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25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9269"/>
            <a:ext cx="8610600" cy="536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4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10600" cy="55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20414"/>
            <a:ext cx="5256714" cy="517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67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4" y="609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Why It Matters!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84</a:t>
            </a:r>
            <a:r>
              <a:rPr lang="en-US" dirty="0"/>
              <a:t>% Sphere of influence more important that </a:t>
            </a:r>
            <a:r>
              <a:rPr lang="en-US" dirty="0" err="1"/>
              <a:t>advertisting</a:t>
            </a:r>
            <a:r>
              <a:rPr lang="en-US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Neilsen</a:t>
            </a:r>
            <a:r>
              <a:rPr lang="en-US" sz="1600" dirty="0"/>
              <a:t>)</a:t>
            </a:r>
            <a:r>
              <a:rPr lang="en-US" dirty="0" smtClean="0"/>
              <a:t> </a:t>
            </a:r>
          </a:p>
          <a:p>
            <a:r>
              <a:rPr lang="en-US" dirty="0" smtClean="0"/>
              <a:t>77% Look for advice, information or help online </a:t>
            </a:r>
            <a:r>
              <a:rPr lang="en-US" sz="1600" dirty="0" smtClean="0"/>
              <a:t>(Mention)</a:t>
            </a:r>
          </a:p>
          <a:p>
            <a:r>
              <a:rPr lang="en-US" dirty="0" smtClean="0"/>
              <a:t>91</a:t>
            </a:r>
            <a:r>
              <a:rPr lang="en-US" dirty="0"/>
              <a:t>% B2B decisions influenced by WOM </a:t>
            </a:r>
            <a:r>
              <a:rPr lang="en-US" sz="1600" dirty="0"/>
              <a:t>(USM – Incite Group)</a:t>
            </a:r>
            <a:endParaRPr lang="en-US" dirty="0" smtClean="0"/>
          </a:p>
          <a:p>
            <a:r>
              <a:rPr lang="en-US" dirty="0" smtClean="0"/>
              <a:t>90% of world data generated in previous 2 years </a:t>
            </a:r>
            <a:r>
              <a:rPr lang="en-US" sz="1600" dirty="0" smtClean="0"/>
              <a:t>(IBM Analytics)</a:t>
            </a:r>
          </a:p>
        </p:txBody>
      </p:sp>
    </p:spTree>
    <p:extLst>
      <p:ext uri="{BB962C8B-B14F-4D97-AF65-F5344CB8AC3E}">
        <p14:creationId xmlns:p14="http://schemas.microsoft.com/office/powerpoint/2010/main" val="42477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2736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0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295400"/>
            <a:ext cx="8229599" cy="55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0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SEO, SEM, PPC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6888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0" y="-51435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981200"/>
            <a:ext cx="56388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905750" cy="566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0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447800"/>
          </a:xfrm>
        </p:spPr>
        <p:txBody>
          <a:bodyPr/>
          <a:lstStyle/>
          <a:p>
            <a:r>
              <a:rPr lang="en-US" sz="3200" dirty="0" smtClean="0">
                <a:solidFill>
                  <a:srgbClr val="FF9933"/>
                </a:solidFill>
              </a:rPr>
              <a:t>Right now, Rod Tidwell (Cuba Gooding Jr</a:t>
            </a:r>
            <a:r>
              <a:rPr lang="en-US" sz="3200" dirty="0">
                <a:solidFill>
                  <a:srgbClr val="FF9933"/>
                </a:solidFill>
              </a:rPr>
              <a:t>) </a:t>
            </a:r>
            <a:r>
              <a:rPr lang="en-US" sz="3200" dirty="0" smtClean="0">
                <a:solidFill>
                  <a:srgbClr val="FF9933"/>
                </a:solidFill>
              </a:rPr>
              <a:t/>
            </a:r>
            <a:br>
              <a:rPr lang="en-US" sz="3200" dirty="0" smtClean="0">
                <a:solidFill>
                  <a:srgbClr val="FF9933"/>
                </a:solidFill>
              </a:rPr>
            </a:br>
            <a:r>
              <a:rPr lang="en-US" sz="3200" dirty="0" smtClean="0">
                <a:solidFill>
                  <a:srgbClr val="FF9933"/>
                </a:solidFill>
              </a:rPr>
              <a:t>is </a:t>
            </a:r>
            <a:r>
              <a:rPr lang="en-US" sz="3200" dirty="0" smtClean="0">
                <a:solidFill>
                  <a:srgbClr val="FF9933"/>
                </a:solidFill>
              </a:rPr>
              <a:t>saying what you’re thinking </a:t>
            </a:r>
            <a:br>
              <a:rPr lang="en-US" sz="3200" dirty="0" smtClean="0">
                <a:solidFill>
                  <a:srgbClr val="FF9933"/>
                </a:solidFill>
              </a:rPr>
            </a:br>
            <a:r>
              <a:rPr lang="en-US" sz="3200" dirty="0" smtClean="0">
                <a:solidFill>
                  <a:srgbClr val="FF9933"/>
                </a:solidFill>
              </a:rPr>
              <a:t>to Jerry </a:t>
            </a:r>
            <a:r>
              <a:rPr lang="en-US" sz="3200" dirty="0" err="1">
                <a:solidFill>
                  <a:srgbClr val="FF9933"/>
                </a:solidFill>
              </a:rPr>
              <a:t>Maquire</a:t>
            </a:r>
            <a:r>
              <a:rPr lang="en-US" sz="3200" dirty="0">
                <a:solidFill>
                  <a:srgbClr val="FF9933"/>
                </a:solidFill>
              </a:rPr>
              <a:t> </a:t>
            </a:r>
            <a:r>
              <a:rPr lang="en-US" sz="3200" dirty="0" smtClean="0">
                <a:solidFill>
                  <a:srgbClr val="FF9933"/>
                </a:solidFill>
              </a:rPr>
              <a:t>(</a:t>
            </a:r>
            <a:r>
              <a:rPr lang="en-US" sz="3200" dirty="0">
                <a:solidFill>
                  <a:srgbClr val="FF9933"/>
                </a:solidFill>
              </a:rPr>
              <a:t>Tom Cruise</a:t>
            </a:r>
            <a:r>
              <a:rPr lang="en-US" sz="3200" dirty="0" smtClean="0">
                <a:solidFill>
                  <a:srgbClr val="FF9933"/>
                </a:solidFill>
              </a:rPr>
              <a:t>) </a:t>
            </a:r>
            <a:endParaRPr lang="en-US" sz="3200" dirty="0">
              <a:solidFill>
                <a:srgbClr val="FF9933"/>
              </a:solidFill>
            </a:endParaRPr>
          </a:p>
        </p:txBody>
      </p:sp>
      <p:pic>
        <p:nvPicPr>
          <p:cNvPr id="5" name="JERRY MAGUIRE (Tom Cruise) - SHOW ME THE MONEY (clean edit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2209800"/>
            <a:ext cx="4943475" cy="4114800"/>
          </a:xfrm>
        </p:spPr>
      </p:pic>
    </p:spTree>
    <p:extLst>
      <p:ext uri="{BB962C8B-B14F-4D97-AF65-F5344CB8AC3E}">
        <p14:creationId xmlns:p14="http://schemas.microsoft.com/office/powerpoint/2010/main" val="10852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4" y="609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Why It Matters!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64</a:t>
            </a:r>
            <a:r>
              <a:rPr lang="en-US" dirty="0"/>
              <a:t>% </a:t>
            </a:r>
            <a:r>
              <a:rPr lang="en-US" dirty="0" smtClean="0"/>
              <a:t>WOM more effective than traditional marketing </a:t>
            </a:r>
            <a:r>
              <a:rPr lang="en-US" sz="1600" dirty="0" smtClean="0"/>
              <a:t>(WOMMA)</a:t>
            </a:r>
            <a:r>
              <a:rPr lang="en-US" dirty="0" smtClean="0"/>
              <a:t> </a:t>
            </a:r>
          </a:p>
          <a:p>
            <a:r>
              <a:rPr lang="en-US" dirty="0" smtClean="0"/>
              <a:t>74% WOM key influence in decision </a:t>
            </a:r>
            <a:r>
              <a:rPr lang="en-US" sz="1600" dirty="0" smtClean="0"/>
              <a:t>(Ogilvy)</a:t>
            </a:r>
          </a:p>
          <a:p>
            <a:r>
              <a:rPr lang="en-US" dirty="0" smtClean="0"/>
              <a:t>50%+ Searches occurred on mobile </a:t>
            </a:r>
            <a:r>
              <a:rPr lang="en-US" sz="1600" dirty="0"/>
              <a:t>(Ogilvy)</a:t>
            </a:r>
            <a:endParaRPr lang="en-US" sz="16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6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602194"/>
            <a:ext cx="7619999" cy="517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8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90678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8534399" cy="53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73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2406"/>
            <a:ext cx="9144000" cy="306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5760"/>
            <a:ext cx="9144000" cy="69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 bwMode="auto">
          <a:xfrm rot="5400000">
            <a:off x="1614864" y="2849880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680077"/>
            <a:ext cx="6013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Quality </a:t>
            </a:r>
            <a:r>
              <a:rPr lang="en-US" sz="3600" dirty="0"/>
              <a:t>&amp;</a:t>
            </a:r>
            <a:r>
              <a:rPr lang="en-US" sz="3600" dirty="0" smtClean="0"/>
              <a:t> Quality of reviews matter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58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r="663" b="9177"/>
          <a:stretch/>
        </p:blipFill>
        <p:spPr bwMode="auto">
          <a:xfrm>
            <a:off x="833437" y="2619047"/>
            <a:ext cx="7905750" cy="423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447800"/>
            <a:ext cx="841057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6200000">
            <a:off x="7289083" y="5495924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23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289"/>
            <a:ext cx="8686800" cy="533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ttp://blog.softwareinsider.org/wp-content/uploads/2015/07/linkedin-logo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44380"/>
            <a:ext cx="2743200" cy="10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4" y="609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Why It Matters!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2.5 quintillion </a:t>
            </a:r>
            <a:r>
              <a:rPr lang="en-US" dirty="0"/>
              <a:t>bytes of </a:t>
            </a:r>
            <a:r>
              <a:rPr lang="en-US" dirty="0" smtClean="0"/>
              <a:t>data every day or </a:t>
            </a:r>
            <a:r>
              <a:rPr lang="en-US" dirty="0"/>
              <a:t>(1 followed by 18 zeros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2,500,000,000,000,000,000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06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4"/>
          <a:stretch/>
        </p:blipFill>
        <p:spPr bwMode="auto">
          <a:xfrm>
            <a:off x="9524" y="3505200"/>
            <a:ext cx="91440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0" b="51403"/>
          <a:stretch/>
        </p:blipFill>
        <p:spPr bwMode="auto">
          <a:xfrm>
            <a:off x="9524" y="1662606"/>
            <a:ext cx="9134476" cy="14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http://blog.softwareinsider.org/wp-content/uploads/2015/07/linkedin-logo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15137"/>
            <a:ext cx="2743200" cy="10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 bwMode="auto">
          <a:xfrm rot="8070734">
            <a:off x="2819400" y="4724400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8070734">
            <a:off x="5589154" y="4791646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30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419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"/>
          <a:stretch/>
        </p:blipFill>
        <p:spPr bwMode="auto">
          <a:xfrm>
            <a:off x="1" y="1494353"/>
            <a:ext cx="9144000" cy="536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 bwMode="auto">
          <a:xfrm rot="8654491">
            <a:off x="2640181" y="3288197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2971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 reviews…definitely stands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</a:p>
        </p:txBody>
      </p:sp>
      <p:sp>
        <p:nvSpPr>
          <p:cNvPr id="4" name="Right Arrow 3"/>
          <p:cNvSpPr/>
          <p:nvPr/>
        </p:nvSpPr>
        <p:spPr bwMode="auto">
          <a:xfrm rot="8654491">
            <a:off x="2640181" y="3276599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2971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 reviews…definitely stands out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8113"/>
            <a:ext cx="7010400" cy="53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 bwMode="auto">
          <a:xfrm rot="8654491">
            <a:off x="4773781" y="5116996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89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9933"/>
                </a:solidFill>
              </a:rPr>
              <a:t>The Power of Digital Marketing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6" y="1426634"/>
            <a:ext cx="8714834" cy="54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2423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Which Toolkit Do You Carry?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3933379" cy="391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3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Don’t have Data?!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Content Ideas from 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YOUR Appraisal Files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41960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County Trends</a:t>
            </a:r>
          </a:p>
          <a:p>
            <a:pPr marL="0" indent="0">
              <a:buNone/>
            </a:pPr>
            <a:r>
              <a:rPr lang="en-US" sz="2400" dirty="0" smtClean="0"/>
              <a:t>Recent Sales Activity</a:t>
            </a:r>
          </a:p>
          <a:p>
            <a:pPr marL="0" indent="0">
              <a:buNone/>
            </a:pPr>
            <a:r>
              <a:rPr lang="en-US" sz="2400" dirty="0"/>
              <a:t>Market </a:t>
            </a:r>
            <a:r>
              <a:rPr lang="en-US" sz="2400" dirty="0" smtClean="0"/>
              <a:t>Analytics</a:t>
            </a:r>
          </a:p>
          <a:p>
            <a:pPr marL="0" indent="0">
              <a:buNone/>
            </a:pPr>
            <a:r>
              <a:rPr lang="en-US" sz="2400" dirty="0" smtClean="0"/>
              <a:t>Interesting / Unusual Photos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Solar Power – Sandy </a:t>
            </a:r>
            <a:r>
              <a:rPr lang="en-US" sz="2400" dirty="0" err="1" smtClean="0"/>
              <a:t>Adomatis</a:t>
            </a:r>
            <a:r>
              <a:rPr lang="en-US" sz="2400" dirty="0" smtClean="0"/>
              <a:t>, SRA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Supporting Adjustments – Ken </a:t>
            </a:r>
            <a:r>
              <a:rPr lang="en-US" sz="2400" dirty="0" err="1" smtClean="0"/>
              <a:t>Mrozek</a:t>
            </a:r>
            <a:r>
              <a:rPr lang="en-US" sz="2400" dirty="0" smtClean="0"/>
              <a:t>, MAI, SRA, ASA</a:t>
            </a:r>
          </a:p>
          <a:p>
            <a:pPr marL="0" indent="0">
              <a:buNone/>
            </a:pPr>
            <a:r>
              <a:rPr lang="en-US" sz="2400" dirty="0" smtClean="0"/>
              <a:t>Drone Technology – Lamar Ellis III, MAI, SRA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75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6764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Hard Part is ALREADY Done.  You’ve Got the Data (Content), Share It!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752384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3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48" y="609600"/>
            <a:ext cx="8610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allblog.co.uk/files/2013/01/socialmediawinne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838200"/>
            <a:ext cx="471244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allblog.co.uk/files/2013/01/socialmediawinner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" t="49987" r="383" b="228"/>
          <a:stretch/>
        </p:blipFill>
        <p:spPr bwMode="auto">
          <a:xfrm>
            <a:off x="4495800" y="990600"/>
            <a:ext cx="4659986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Where To Begin?</a:t>
            </a:r>
            <a:endParaRPr lang="en-US" dirty="0"/>
          </a:p>
        </p:txBody>
      </p:sp>
      <p:pic>
        <p:nvPicPr>
          <p:cNvPr id="8194" name="Picture 2" descr="http://blueskydesigns.coloradovibes.com/wp-content/uploads/2010/08/social-media-colorado-sorings-website-desig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15000" cy="48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Where It All Begins…..</a:t>
            </a:r>
            <a:endParaRPr lang="en-US" dirty="0"/>
          </a:p>
        </p:txBody>
      </p:sp>
      <p:pic>
        <p:nvPicPr>
          <p:cNvPr id="2050" name="Picture 2" descr="http://www.atomicreach.com/blog/wp-content/uploads/2014/07/b2b-online-research-pardot-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43" y="1905000"/>
            <a:ext cx="5737457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thestockstooge.com/wp-content/uploads/2014/01/icon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88458"/>
            <a:ext cx="1007142" cy="100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treetfightmagcom.b.presscdn.com/wp-content/uploads/6ff22b47-99f2-4199-a098-cc47b4e213e0People-Love-Us-on-YELP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24856"/>
            <a:ext cx="1248365" cy="12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ranklogos.com/wp-content/uploads/2012/08/Chicago-Tribu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12765"/>
            <a:ext cx="3505200" cy="79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spaforever.com/images/press/TCW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74" y="2110233"/>
            <a:ext cx="18097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encrypted-tbn1.gstatic.com/images?q=tbn:ANd9GcTk5fEaxNDPeHtQjMqRJPOxLWhFb1sGJmJ_Y3JFt79Zsg8VH5i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96" y="5334000"/>
            <a:ext cx="2181417" cy="8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www.christophechoo.com/wp-content/uploads/2014/01/nar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585586"/>
            <a:ext cx="2485419" cy="78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chicagoagentmagazine.com/wp-content/themes/arthemia/images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548" y="3859884"/>
            <a:ext cx="2833852" cy="6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www.kapowevents.com/blog/wp-content/uploads/2012/12/Crains-Chica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26" y="5382413"/>
            <a:ext cx="3124200" cy="10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://www.everblue.edu/sites/default/files/u106669/new-resnet-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08556"/>
            <a:ext cx="2369026" cy="9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4" y="4253217"/>
            <a:ext cx="2818244" cy="211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xQHBhMIBxQTFBQTDR0bGBUVECcTFBcXFx0aFhUWFhgeIjQsGxoxHhoWLT0tMSkrLi4uGh81ODUsNygtLisBCgoKDg0OGxAQGjckICY3LDc0Nzc3NzAyMDEyNzQsLywtLDQ0LCw0LTQsLDQuLS80LSw0Mi83NCwsLCwvNyw0LP/AABEIAIUBfAMBEQACEQEDEQH/xAAcAAEAAwEBAQEBAAAAAAAAAAAABQYHCAQBAwL/xABNEAABAgMCCAkIBA0DBQAAAAAAAQIDBBEFBgcSITFUk7LRFzQ2UWFzdJGxExgiNUFxgbMUQnWSCBUWMlJicoKDocHD0iQlUyMmY6LC/8QAGwEBAQADAQEBAAAAAAAAAAAAAAUDBAYCBwH/xAA6EQEAAQEEBgYJAwUAAwAAAAAAAQIDBAUyETEzcYHBBhVRUpGxEhQWITRBU4LRE3KhIkNhsvAjQvH/2gAMAwEAAhEDEQA/ANUvTeNLvQ4b4kNX+UcqZHYtKUX+prXm8xYxEzGnSpYdhs32aoirRo0K/wAJbNHfrE3Gr1nT3VX2ar+pHgcJbNHfrE3DrOnuns1X9SPA4S2aO/WJuHWdPdPZqv6keBwls0d+sTcOs6e6ezVf1I8DhLZo79Ym4dZ0909mq/qR4HCWzR36xNw6zp7p7NV/UjwOEtmjv1ibh1nT3T2ar+pHgcJbNHfrE3DrOnuns1X9SPA4S2aO/WJuHWdPdPZqv6keBwls0d+sTcOs6e6ezVf1I8DhLZo79Ym4dZ0909mq/qR4HCWzR36xNw6zp7p7NV/UjwOEtmjv1ibh1nT3T2ar+pHgcJbNHfrE3DrOnuns1X9SPAXCWxE4u/WJuEYlTP8A6vyejdcRp/UjwVXzgIOhxdcm4puZffOAg6HF1ybgHnAQdDi65NwDzgIOhxdcm4B5wEHQ4uuTcA84CDocXXJuAecBB0OLrk3APOAg6HF1ybgHnAQdDi65NwDzgIOhxdcm4B5wEHQ4uuTcA84CDocXXJuAecBB0OLrk3APOAg6HF1ybgHnAQdDi65NwEtY+GOHakusaHKxGoj6ZYqL7EXm6Tdu1ym3pmqJ0MFrbxZzo0PfwoM0d+tTcbPVVXeYvXI7DhQZo79am4dVVd49cjsOFBmjv1qbh1VV3j1yOw4UGaO/WpuHVVXePXI7DhQZo79am4dVVd49cjsOFBmjv1qbh1VV3j1yOw4UGaO/WpuHVVXePXI7DhQZo79am4dVVd49cjsOFBmjv1qbh1VV3j1yOw4UGaO/WpuHVVXePXI7DhQZo79am4dVVd49cjsOFBmjv1qbh1VV3j1yOw4UGaO/WpuHVVXePXI7DhQZo79am4dVVd49cjsemzMIrJ+0Ycm2A5qxIqNr5RFpjLStKHi0w2aKJq9LU/ab1FVURoXgmNtQcLHF5brH+DSXieWni6fozntN0c2dEl1oAAAAAAAAAAAAAAB8dm+B+064ea8ssgOpfLQAAAAAAAAAAAAAAABdrkerH9euy0u4Xs53p98zQsJTagAAAAAAAAAAAAAABKXX5SSva2bSGC87GrdLJZZ4bwcsrqDhY4vLdY/waS8Ty08XT9Gc9pujmzokutAAAAAAAAAAAAAAAPjs3wP2nXDzXllkB1L5aAAAAAAAAAAAAAAAALtcj1Y/r12Wl3C9nO9PvmaFhKbUAAAAAAAAAAAAAAAJS6/KSV7WzaQwXnY1bpZLLPDeDlldQcLHF5brH+DSXieWni6fozntN0c2dEl1oAAAAAAAAAAAAAAB8dm+B+064ea8ssgOpfLQAAAAAAAAAAAAAAABdrkerH9euy0u4Xs53p98zQsJTagAAAAAAAAAAAAAABKXX5SSva2bSGC87GrdLJZZ4bwcsrqDhY4vLdY/waS8Ty08XT9Gc9pujmzokutAAFguPZcO17bWVn2q5nkHOojlblRWomVF6VNu52VNpaaKuxLxi9Wt2u/6llOidMR29vav35CSX/E7XP8A8ip6jYdjl+vr9348I/CjwLlx5m3YtnwvRZCiZYrk9HFX0mU/SdiqmRM3tVCbFxrm0mmNUfN0leNWFF2otp981RqjXp1TujT8/CJXWzrhyko1FjtdGdzvdk+6lEp76lGzuFjTrjS523x692k/0z6Mf4/M+/ySf5NSlKfRoGqTcZvV7Luw0+sr59WrxlHz9xpObauJDWE79KG6lP3Vqn8jFXcbGr5aNzZsccvlnPvq9KP8/nX/ACoN5rqRbB/6yr5SEq0SIiUxa5kens9+ZeitCXeLpVY+/XDqcPxayvn9OWrs7d0/9KvmoqAAAB8dm+B+064ea8ssgOpfLQAAA6Tuxgpsu0LtSk7NS7lfFkoT3L9IelXPY1zlojsmVVA98xgespIDlhSzsbEWn+pfnpk+sBXLl4DoMCWbM3tcsWIqVWBDerYbK+xz25XO9yomfPnA0GDcKzYMPEZIytP1oCOXvVKgeSfwZWVPtxYsnCb0w1WCv/oqAZ9erAO3yTo91ozsZKr5GOqKi+2jYiJk6KovSqZwMVtKz4tlTz5G0WOhxIbqOY5KKi5/ilKKi5lRUVAPKAAAALtcj1Y/r12Wl3C9nO9PvmaFhKbUAAACy3BsiFbVtPlbRarmpLOciI5W+kjmIi1ReZymlfrauys4qon36fyz3eimuvRUv/5ASP8AxO17/wDIldY3jt/iG56rZditXouSiWpLyd3oapjser3OermtRqtRFcq1pnXNlU3Ltfp9Cqq1nVo0MFrd/wCqIohO2Rg8lpNiLPY0d/tVyq1lehqLm96qatriVrVP9Puj/vmzUXWiNfvTKXYk0Sn0WBqkr30Nf1u378+LJ+jZ92EDe260jJ2PFn3Q1hKxmRYb1bVy5GtxVqmVVRMxtXW93iq0ijTp09v/AGlitrGzimatGhlBeTgAAAlLr8pJXtbNpDBedjVulkss8N4OWV1BwscXlusf4NJeJ5aeLp+jOe03RzZ0SXWgAC2YMeUy9lftMN/DtrwQ+kPwf3R5S1ctuHAIm1LyS1lP8nOxWo79FKvenva1FVPiYbS8WVn7qpb13w29XiNNnR7u3VHjOh5Ja+slMPxEjI1f12OY37ypRO8x03yxqnR6TPaYLfaI0+hp3TE/xE6Vga5HtRzFRUVKoqZUVOdDaS5iYnRL+Y8FsxBdBjojmuaqK1UqiouRUU/JiJjRL9orqoqiqmdEwxS81kfiS2XyaVVv5zFXOrHVpXpSip+6c7ebH9K0mn5fJ9Fw+9+tXem0+eqd8f8AaUUYG6AAPjs3wP2nXDzXllkB1L5aAAAHZNyeRkj9mwfltAmgIS8N7pK7af71MQ4SqlUZVXxFTNVIbUV1OmgEHAwtWRHiJDbNoiqv1oERqfFysoneBa7MtWBa8v8ASLLiw4zK/nQ4iPRF5louRQPYBQsLdxW3tsNZmUb/AKuAxVhOTPEamVYLudFy05ncyKtQ5ZAAAAF2uR6sf167LS7heznen3zNCwlNqAAABc8FHKWJ2J23CJuKbGN8eUtm6bTh+GskFSAIu17wS9jUS0YrWqqZGoiufTnxWoq06cxnsrta2uSGOu1oozS8UnfWSm4nk2R0av8A5GrDT7zkp/MyV3G3pjT6PN4pvFnPzVDClbX0mcZZMutWw0R76LkV7k9FPg1a/vJzFHDLD0aZtJ+eprXu00z6MKGVGoAAAEpdflJK9rZtIYLzsat0sllnhvByyuoOFji8t1j/AAaS8Ty08XT9Gc9pujmzokutAAFswY8pl7K/aYb+HbXgh9Ifg/ujylq5bcOp2Ei2YtmScKWklxPLY2M9Fo5Ebi5Gr7K42fPkJ9/t6rOmKafnpdBgFysre0qrtI0+jo0R8vfp1+GplvSRXaAF+wX2u7y77IiqqtxMeHX6qoqI9qdC1RadC85Uw62nTNnPBy/SK6U+jF4pj36dE/57J5eDRSs5Nn+FeW9CXm0z4zmL01RHN8Hd5LxOn3U1Op6NWvvtLPdPLnDPCS6sAAfHZvgftOuHmvLLIDqXy0AAAOybk8jJH7Ng/LaBKzb1hyr3szpDVU96IBxROzb5+adNTr3PiPdVz3OxnOVfaqqB+AEjYNtx7v2k20LJiOhxG+1FyKnta5PrN6FA61uReNt67swbXhJiq9tHt/RiNXFe33VTJ0KgE6BybhcsZLEv9MwISUZEekVnNSKmM6nQjsdPgBTgAAC7XI9WP69dlpdwvZzvT75mhYSm1AAAAueCjlLE7E7bhE3FNjG+PKWzdNpw/DWSCpIS99ufiGxXTTKLEcuLDRc2Otcq9CIir8Ke02bpYfrWkU/L5sVtafp06fmxKYjOmY7o8w5XPc6rnKtVVedTpqaYpjRGpJmZmdMvzP0MwAAAAASl1+Ukr2tm0hgvOxq3SyWWeG8HLK6g4WOLy3WP8GkvE8tPF0/RnPabo5s6JLrQABbMGPKZeyv2mG/h214IfSH4P7o8pauW3Ds9ws55X+J/bJOJ66OPJ1XRn+79vNnxLdUAWG4DsW9sBE9qPRdW5f6IbVxn/wA9PHySsbjTca+HnDYjoHAKThV9TQe1psPJ+JbON7oujXxFf7ecMyIrsgAB8dm+B+064ea8ssgOpfLQAAA7JuTyMkfs2D8toEnPcSidU7wUDiMAAA378Gqd8pY85IeyHMMfrWq1flIBsoHPX4SMriXmlZtPryWL9x7l/wDsDIQAAC7XI9WP69dlpdwvZzvT75mhYSm1AAAAueCjlLE7E7bhE3FNjG+PKWzdNpw/DWSCpM3wvRF8pKwvZSItOn0ET+veWcJj3Vzu5tG+T76Y3s7K7SAAAAAAASl1+Ukr2tm0hgvOxq3SyWWeG8HLK6g4WOLy3WP8GkvE8tPF0/RnPabo5s6JLrQABbMGPKZeyv2mG/h214IfSH4P7o8pauW3Ds9ws55X+J/bJOJ66OPJ1XRn+79vNnxLdUAWC4XK6X97/lvNq5benj5Sl418DacP9obGdA+fqThV9Swe1psPJ+JbON7oujXxFf7ecMyIrsgAB8dm+B+064ea8ssgOpfLQAAA7JuTyMkfs2D8toEnPcSidU7wUDiMAAA3L8GZi0tCJ7KwE+KeWVfFO8DcQME/CWdW1JJntSBEXvc2ngoGLgAAF2uR6sf167LS7heznen3zNCwlNqAAABc8FHKWJ2J23CJuKbGN8eUtm6bTh+GskFSZphe41K/sRPFhawnLXw5tC+a6eLPis0wAAAAAAEpdflJK9rZtIYLzsat0sllnhvByyuoOFji8t1j/BpLxPLTxdP0Zz2m6ObOiS60AAWzBjymXsr9phv4dteCH0h+D+6PKWrltw7PcLOeV/if2yTieujjydV0Z/u/bzZ8S3VAFguFyul/e/5bzauW3p4+UpeNfA2nD/aGxnQPn6k4VfUsHtabDyfiWzje6Lo18RX+3nDMiK7IAAfHZvgftOuHmvLLIDqXy0AAAOybk8jJH7Ng/LaBJz3EonVO8FA4jAAAOm8Athusm5CTUylHTUZYiIqUVIdEbDr76K73OQDSAOaPwgrRScv59GhrxeUYxU9iOdjRV/k9ncBmYAABdrkerH9euy0u4Xs53p98zQsJTagAAAXPBRylididtwibimxjfHlLZum04fhrJBUmaYXuNSv7ETxYWsJy18ObQvmuniz4rNMAAAAAABKXX5SSva2bSGC87GrdLJZZ4bwcsrqDhY4vLdY/waS8Ty08XT9Gc9pujmzokutAAFswY8pl7K/aYb+HbXgh9Ifg/ujylq5bcOz3Cznlf4n9sk4nro48nVdGf7v282fEt1QBYLhcrpf3v+W82rlt6ePlKXjXwNpw/wBobGdA+fqThV9Swe1psPJ+JbON7oujXxFf7ecMyIrsgAB8dm+B+064ea8ssgOpfLQAAA7JuTyMkfs2D8toEvGh+VhLDd9Zqp35AObLx4FLQs6ZX8UIyahV9FWvSHERP12PVMvuVQIeBgotaM/FSTcnS6MxqfzeBfrlYDFgzbZy9sRjmtWqS8JVVHZqeUeqJkz5ETLz+wDbmMSGxGMREREoiIlEREzIiAeC8FsQ7v2NFtW0FoyFDVV51XM1rf1lWiJ0qBx1bNpPti1o1pTf58aM565aoiuWtE6EzJ0IgHiAAALtcj1Y/r12Wl3C9nO9PvmaFhKbUAAAC54KOUsTsTtuETcU2Mb48pbN02nD8NZIKkzTC9xqV/YieLC1hOWvhzaF8108WfFZpgAAAAAAJS6/KSV7WzaQwXnY1bpZLLPDeDlldQcLHF5brH+DSXieWni6fozntN0c2dEl1oAAtmDHlMvZX7TDfw7a8EPpD8H90eUtXLbh2e4Wc8r/ABP7ZJxPXRx5Oq6M/wB37ebPiW6oAsFwuV0v73/LebVy29PHylLxr4G04f7Q2M6B8/UnCr6lg9rTYeT8S2cb3RdGviK/284ZkRXZAAD47N8D9p1w815ZZAdS+WgAAB2TcnkZI/ZsH5bQJoAAAARd4Lwy13JFZy2YrITfZVfScvMxqZXL7kA5pwm4RIl9pxIMJFhSsN1YcNV9Jzs3lIlMmNRVyZmoqplqqqFGAAAAF2uR6sf167LS7heznen3zNCwlNqAAABc8FHKWJ2J23CJuKbGN8eUtm6bTh+GskFSZphe41K/sRPFhawnLXw5tC+a6eLPis0wAAAAAAEpdflJK9rZtIYLzsat0sllnhvByyuoOFji8t1j/BpLxPLTxdP0Zz2m6ObOiS60AAemz7QiWbMfSJB6sdiqlURFyLRVTKnQh7s7SqznTTOhht7vZ29PoWsaYSX5XTukP+63/EzeuW3eanVFy+nH8/l4rSteNauL+MYixMSuLVESmNSuZE5k7jFaW1dpo9OdOhsXe6WF30/pU6NOvW8JjbIB+8lNvkZlszJuVj21o5EqqVRWrn6FU9UV1UVelTrY7WyotaJotI0xP/1KfldO6Q/7rf8AEz+uW3eaXVFy+nH8/l5LRtuYtSEkK0Irnta6qIqIlFoqVyJzKpjtLe0tI0VTpZ7C43e71TVZUaJnejzE2gAB8dm+B+064ea8ssgOpfLQAAA7JuTyMkfs2D8toEnPcSidU7wUDlWw8J9p2LDSFAmXRGJ9SMiRk92M70kT3KBYEw72ijaLDk/f5F9fmARtpYY7Vnm4sOMyCi5/JQURe91VT4KgFHn56LaMwszaESJFeqZXxHq9y/FVqB5wAAAAAu1yPVj+vXZaXcL2c70++ZoWEptQAAAPXZtpRbLjrHs96w3KzFVURF9FVRVTKnOidxjtLKi0jRXGmHqmuqmdNMpL8sZ7SX/db/iYfUrDu+b3+vadrwWna8a1nNdaURYisRcWqIlK0rmToQy2djRZafQjQ8VV1V5peEyvIAAAAAACUuvykle1s2kMF52NW6WSyzw3g5ZXUHCxxeW6x/g0l4nlp4un6M57TdHNnRJdaAAAAAAAAAAAAAAAfHZvgftOuHmvLLIDqXy0AAAOybk8jJH7Ng/LaBJz3EonVO8FA4jAAAAAAAAAALtcj1Y/r12Wl3C9nO9PvmaFhKbUAAAAAAAAAAAAAAAJS6/KSV7WzaQwXnY1bpZLLPDeDlldQcLHF5brH+DSXieWni6fozntN0c2dEl1oAAAAAAAAAAAAAAB8dm+B+064ea8ssgOpfLQAAA7JuTyMkfs2D8toEnPcSidU7wUDiMAAAAAAAAAAu1yPVj+vXZaXcL2c70++ZoWEptQAAAAAAAAAAAAAAAlLr8pJXtbNpDBedjVulkss8N4OWV1Cwr8Xlusf4NJeJ5aeLp+jWe03RzZ1QkutKAKAKAKAKAKAKAKAKAKAKAKAKAfHJkP2nXDzXllkOIvMvcdS+WmIvMvcAxF5l7gGIvMvcBf7Owu2nZ1nwpGWWFiQoLWNrAquKxEa2q1yrREA/aJhmtSJDWG5YNFSi/6fnyc4GdYi8y9wDEXmXuAYi8y9wDEXmXuAYi8y9wDEXmXuAYi8y9wDEXmXuAYi8y9wF0uQn+2P69dlpdwvZzvT75mhYqFNqFAFAFAFAFAFAFAFAFAFAFAFAFAJO66f9ySva2bSGC87GrdLJZZ4bwcsrg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5586"/>
            <a:ext cx="1749897" cy="61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63" y="1075507"/>
            <a:ext cx="1428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91818"/>
            <a:ext cx="1879343" cy="110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1313965" cy="154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57400"/>
            <a:ext cx="1905000" cy="8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133600" cy="63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2" y="542909"/>
            <a:ext cx="24098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" y="1295400"/>
            <a:ext cx="20193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r="618"/>
          <a:stretch/>
        </p:blipFill>
        <p:spPr bwMode="auto">
          <a:xfrm>
            <a:off x="-28574" y="3501634"/>
            <a:ext cx="4524374" cy="67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8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Power of Digital Marketing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" y="1983829"/>
            <a:ext cx="4360369" cy="327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58" y="2438400"/>
            <a:ext cx="47720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1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144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Power of Digital Marketing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85157"/>
            <a:ext cx="8667750" cy="564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7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4582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Power of Digital Marketing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90858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6912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The Geometric Power of 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Digital Marketing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38834"/>
            <a:ext cx="8229600" cy="490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2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676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solidFill>
                  <a:srgbClr val="FF9933"/>
                </a:solidFill>
              </a:rPr>
              <a:t>Drone Technology – </a:t>
            </a:r>
            <a:br>
              <a:rPr lang="en-US" sz="4800" dirty="0" smtClean="0">
                <a:solidFill>
                  <a:srgbClr val="FF9933"/>
                </a:solidFill>
              </a:rPr>
            </a:br>
            <a:r>
              <a:rPr lang="en-US" sz="4800" dirty="0" smtClean="0">
                <a:solidFill>
                  <a:srgbClr val="FF9933"/>
                </a:solidFill>
              </a:rPr>
              <a:t>Lamar Ellis III, MAI, SRA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752600"/>
            <a:ext cx="61531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1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Lacking Data (Content)?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A World of Content in Your Hand!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41960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8434" name="Picture 2" descr="http://o.aolcdn.com/hss/storage/midas/f8af3638238347f1900e0bc3d1e70c46/200726844/lead-iphon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5943600" cy="34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Now it’s Your Turn!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Paired Share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is your 1 action to improve your marketing in the digital world?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ullcitycoworking.com/wp-content/uploads/2013/03/payitforw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85950"/>
            <a:ext cx="3429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hehappytemple.com/wp-content/uploads/2013/01/23573598019718307_F91hd00l_c-300x3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9"/>
          <a:stretch/>
        </p:blipFill>
        <p:spPr bwMode="auto">
          <a:xfrm>
            <a:off x="5018579" y="1970579"/>
            <a:ext cx="3439621" cy="27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31101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9933"/>
                </a:solidFill>
              </a:rPr>
              <a:t>THANK YOU FOR </a:t>
            </a:r>
            <a:r>
              <a:rPr lang="en-US" sz="3200" dirty="0" smtClean="0">
                <a:solidFill>
                  <a:srgbClr val="FF9933"/>
                </a:solidFill>
              </a:rPr>
              <a:t>ATTENDING!</a:t>
            </a:r>
          </a:p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77" y="4876800"/>
            <a:ext cx="24685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232737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Michael Hobbs</a:t>
            </a:r>
            <a:r>
              <a:rPr lang="en-US" dirty="0" smtClean="0"/>
              <a:t>, </a:t>
            </a:r>
            <a:r>
              <a:rPr lang="en-US" sz="1800" dirty="0" smtClean="0"/>
              <a:t>MAI, SRA</a:t>
            </a:r>
            <a:r>
              <a:rPr lang="en-US" sz="1800" dirty="0"/>
              <a:t>, </a:t>
            </a:r>
            <a:r>
              <a:rPr lang="en-US" sz="1800" dirty="0" smtClean="0"/>
              <a:t>LEED </a:t>
            </a:r>
            <a:r>
              <a:rPr lang="en-US" sz="1800" dirty="0"/>
              <a:t>GA</a:t>
            </a:r>
            <a:r>
              <a:rPr lang="en-US" sz="1800" dirty="0" smtClean="0"/>
              <a:t>, </a:t>
            </a:r>
            <a:endParaRPr lang="en-US" sz="1800" dirty="0"/>
          </a:p>
          <a:p>
            <a:pPr algn="ctr"/>
            <a:r>
              <a:rPr lang="en-US" sz="1800" dirty="0" err="1"/>
              <a:t>PahRoo</a:t>
            </a:r>
            <a:r>
              <a:rPr lang="en-US" sz="1800" dirty="0"/>
              <a:t> Appraisal &amp; Consultancy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hlinkClick r:id="rId6"/>
              </a:rPr>
              <a:t>Appraisal@PahRoo.com</a:t>
            </a:r>
            <a:r>
              <a:rPr lang="en-US" sz="1800" b="1" dirty="0"/>
              <a:t> </a:t>
            </a:r>
            <a:r>
              <a:rPr lang="en-US" sz="1800" dirty="0"/>
              <a:t> (773) 388-0003</a:t>
            </a:r>
          </a:p>
        </p:txBody>
      </p:sp>
    </p:spTree>
    <p:extLst>
      <p:ext uri="{BB962C8B-B14F-4D97-AF65-F5344CB8AC3E}">
        <p14:creationId xmlns:p14="http://schemas.microsoft.com/office/powerpoint/2010/main" val="14093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Sources &amp; Resources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Michael </a:t>
            </a:r>
            <a:r>
              <a:rPr lang="en-US" sz="2400" dirty="0" err="1" smtClean="0"/>
              <a:t>Tasner</a:t>
            </a:r>
            <a:r>
              <a:rPr lang="en-US" sz="2400" dirty="0" smtClean="0"/>
              <a:t> – No Joke Marketing</a:t>
            </a:r>
          </a:p>
          <a:p>
            <a:pPr marL="0" indent="0">
              <a:buNone/>
            </a:pPr>
            <a:r>
              <a:rPr lang="en-US" sz="2400" dirty="0" smtClean="0"/>
              <a:t>David Arvin – It’s Not Who You Know, It’s Who Knows Your</a:t>
            </a:r>
          </a:p>
          <a:p>
            <a:pPr marL="0" indent="0">
              <a:buNone/>
            </a:pPr>
            <a:r>
              <a:rPr lang="en-US" sz="2400" dirty="0" smtClean="0"/>
              <a:t>JD </a:t>
            </a:r>
            <a:r>
              <a:rPr lang="en-US" sz="2400" dirty="0" err="1" smtClean="0"/>
              <a:t>Gershbein</a:t>
            </a:r>
            <a:r>
              <a:rPr lang="en-US" sz="2400" dirty="0" smtClean="0"/>
              <a:t> – Owlish Communications (LinkedIn)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David </a:t>
            </a:r>
            <a:r>
              <a:rPr lang="en-US" sz="2400" dirty="0" err="1" smtClean="0"/>
              <a:t>Meerman</a:t>
            </a:r>
            <a:r>
              <a:rPr lang="en-US" sz="2400" dirty="0" smtClean="0"/>
              <a:t> Scott – </a:t>
            </a:r>
            <a:r>
              <a:rPr lang="en-US" sz="2400" dirty="0" err="1" smtClean="0"/>
              <a:t>WebInkNow</a:t>
            </a:r>
            <a:r>
              <a:rPr lang="en-US" sz="2400" dirty="0" smtClean="0"/>
              <a:t> (marketing blog)</a:t>
            </a:r>
          </a:p>
          <a:p>
            <a:pPr marL="0" indent="0">
              <a:buNone/>
            </a:pPr>
            <a:r>
              <a:rPr lang="en-US" sz="2400" dirty="0"/>
              <a:t>Joan Stewart – The Publicity </a:t>
            </a:r>
            <a:r>
              <a:rPr lang="en-US" sz="2400" dirty="0" smtClean="0"/>
              <a:t>Hound (PR blog)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Jonathan Miller – Housing Notes (real estate blog)</a:t>
            </a:r>
          </a:p>
          <a:p>
            <a:pPr marL="0" indent="0">
              <a:buNone/>
            </a:pPr>
            <a:r>
              <a:rPr lang="en-US" sz="2400" dirty="0" smtClean="0"/>
              <a:t>Ryan Lundquist – Sacramento Appraisal Blog (appraisal blog)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Andrew Saltzman – Aardvarks (Blog Writer)</a:t>
            </a:r>
          </a:p>
          <a:p>
            <a:pPr marL="0" indent="0">
              <a:buNone/>
            </a:pPr>
            <a:r>
              <a:rPr lang="en-US" sz="2400" dirty="0" smtClean="0"/>
              <a:t>Jim </a:t>
            </a:r>
            <a:r>
              <a:rPr lang="en-US" sz="2400" dirty="0" err="1" smtClean="0"/>
              <a:t>Ardito</a:t>
            </a:r>
            <a:r>
              <a:rPr lang="en-US" sz="2400" dirty="0" smtClean="0"/>
              <a:t> – </a:t>
            </a:r>
            <a:r>
              <a:rPr lang="en-US" sz="2400" dirty="0" err="1" smtClean="0"/>
              <a:t>Ardito</a:t>
            </a:r>
            <a:r>
              <a:rPr lang="en-US" sz="2400" dirty="0" smtClean="0"/>
              <a:t> Creative (Professional Writer &amp; Blogger)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71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914400"/>
            <a:ext cx="7772400" cy="1470025"/>
          </a:xfrm>
        </p:spPr>
        <p:txBody>
          <a:bodyPr/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So, WHY should an appraiser </a:t>
            </a:r>
            <a:r>
              <a:rPr lang="en-US" dirty="0" smtClean="0"/>
              <a:t>care about marketing </a:t>
            </a:r>
            <a:r>
              <a:rPr lang="en-US" dirty="0" smtClean="0"/>
              <a:t>in the digital world?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the Value?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0"/>
            <a:ext cx="3305175" cy="36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9933"/>
                </a:solidFill>
              </a:rPr>
              <a:t>Without a Plan, Every Path is Good</a:t>
            </a:r>
            <a:endParaRPr lang="en-US" sz="3200" dirty="0">
              <a:solidFill>
                <a:srgbClr val="FF9933"/>
              </a:solidFill>
            </a:endParaRPr>
          </a:p>
        </p:txBody>
      </p:sp>
      <p:pic>
        <p:nvPicPr>
          <p:cNvPr id="4" name="Of Fox and Hounds Sce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8288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7574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4" y="609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9933"/>
                </a:solidFill>
              </a:rPr>
              <a:t>Amazing </a:t>
            </a:r>
            <a:r>
              <a:rPr lang="en-US" dirty="0" smtClean="0">
                <a:solidFill>
                  <a:srgbClr val="FF9933"/>
                </a:solidFill>
              </a:rPr>
              <a:t>Resource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dirty="0" smtClean="0">
                <a:solidFill>
                  <a:srgbClr val="FF9933"/>
                </a:solidFill>
              </a:rPr>
              <a:t> </a:t>
            </a:r>
            <a:r>
              <a:rPr lang="en-US" dirty="0" smtClean="0">
                <a:solidFill>
                  <a:srgbClr val="FF9933"/>
                </a:solidFill>
              </a:rPr>
              <a:t>In Our Industry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905000"/>
            <a:ext cx="3086100" cy="445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1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53081&quot;&gt;&lt;object type=&quot;3&quot; unique_id=&quot;53082&quot;&gt;&lt;property id=&quot;20148&quot; value=&quot;5&quot;/&gt;&lt;property id=&quot;20300&quot; value=&quot;Slide 1 - &amp;quot;USGBC – Illinois Chapter&amp;quot;&quot;/&gt;&lt;property id=&quot;20307&quot; value=&quot;291&quot;/&gt;&lt;/object&gt;&lt;object type=&quot;3&quot; unique_id=&quot;53083&quot;&gt;&lt;property id=&quot;20148&quot; value=&quot;5&quot;/&gt;&lt;property id=&quot;20300&quot; value=&quot;Slide 2 - &amp;quot;Agenda&amp;quot;&quot;/&gt;&lt;property id=&quot;20307&quot; value=&quot;292&quot;/&gt;&lt;/object&gt;&lt;object type=&quot;3&quot; unique_id=&quot;53084&quot;&gt;&lt;property id=&quot;20148&quot; value=&quot;5&quot;/&gt;&lt;property id=&quot;20300&quot; value=&quot;Slide 3 - &amp;quot;Secretary Report&amp;quot;&quot;/&gt;&lt;property id=&quot;20307&quot; value=&quot;274&quot;/&gt;&lt;/object&gt;&lt;object type=&quot;3&quot; unique_id=&quot;53085&quot;&gt;&lt;property id=&quot;20148&quot; value=&quot;5&quot;/&gt;&lt;property id=&quot;20300&quot; value=&quot;Slide 5&quot;/&gt;&lt;property id=&quot;20307&quot; value=&quot;293&quot;/&gt;&lt;/object&gt;&lt;object type=&quot;3&quot; unique_id=&quot;53086&quot;&gt;&lt;property id=&quot;20148&quot; value=&quot;5&quot;/&gt;&lt;property id=&quot;20300&quot; value=&quot;Slide 6 - &amp;quot;Vice Chair Report&amp;quot;&quot;/&gt;&lt;property id=&quot;20307&quot; value=&quot;294&quot;/&gt;&lt;/object&gt;&lt;object type=&quot;3&quot; unique_id=&quot;53092&quot;&gt;&lt;property id=&quot;20148&quot; value=&quot;5&quot;/&gt;&lt;property id=&quot;20300&quot; value=&quot;Slide 25&quot;/&gt;&lt;property id=&quot;20307&quot; value=&quot;304&quot;/&gt;&lt;/object&gt;&lt;object type=&quot;3&quot; unique_id=&quot;53093&quot;&gt;&lt;property id=&quot;20148&quot; value=&quot;5&quot;/&gt;&lt;property id=&quot;20300&quot; value=&quot;Slide 28&quot;/&gt;&lt;property id=&quot;20307&quot; value=&quot;307&quot;/&gt;&lt;/object&gt;&lt;object type=&quot;3&quot; unique_id=&quot;53095&quot;&gt;&lt;property id=&quot;20148&quot; value=&quot;5&quot;/&gt;&lt;property id=&quot;20300&quot; value=&quot;Slide 32&quot;/&gt;&lt;property id=&quot;20307&quot; value=&quot;298&quot;/&gt;&lt;/object&gt;&lt;object type=&quot;3&quot; unique_id=&quot;53096&quot;&gt;&lt;property id=&quot;20148&quot; value=&quot;5&quot;/&gt;&lt;property id=&quot;20300&quot; value=&quot;Slide 33&quot;/&gt;&lt;property id=&quot;20307&quot; value=&quot;299&quot;/&gt;&lt;/object&gt;&lt;object type=&quot;3&quot; unique_id=&quot;53097&quot;&gt;&lt;property id=&quot;20148&quot; value=&quot;5&quot;/&gt;&lt;property id=&quot;20300&quot; value=&quot;Slide 34&quot;/&gt;&lt;property id=&quot;20307&quot; value=&quot;300&quot;/&gt;&lt;/object&gt;&lt;object type=&quot;3&quot; unique_id=&quot;53098&quot;&gt;&lt;property id=&quot;20148&quot; value=&quot;5&quot;/&gt;&lt;property id=&quot;20300&quot; value=&quot;Slide 35&quot;/&gt;&lt;property id=&quot;20307&quot; value=&quot;301&quot;/&gt;&lt;/object&gt;&lt;object type=&quot;3&quot; unique_id=&quot;53326&quot;&gt;&lt;property id=&quot;20148&quot; value=&quot;5&quot;/&gt;&lt;property id=&quot;20300&quot; value=&quot;Slide 24&quot;/&gt;&lt;property id=&quot;20307&quot; value=&quot;310&quot;/&gt;&lt;/object&gt;&lt;object type=&quot;3&quot; unique_id=&quot;53327&quot;&gt;&lt;property id=&quot;20148&quot; value=&quot;5&quot;/&gt;&lt;property id=&quot;20300&quot; value=&quot;Slide 26 - &amp;quot;Chicago’s Landing Page&amp;quot;&quot;/&gt;&lt;property id=&quot;20307&quot; value=&quot;308&quot;/&gt;&lt;/object&gt;&lt;object type=&quot;3&quot; unique_id=&quot;53328&quot;&gt;&lt;property id=&quot;20148&quot; value=&quot;5&quot;/&gt;&lt;property id=&quot;20300&quot; value=&quot;Slide 31 - &amp;quot;LEED 2012 – Public Comment&amp;quot;&quot;/&gt;&lt;property id=&quot;20307&quot; value=&quot;309&quot;/&gt;&lt;/object&gt;&lt;object type=&quot;3&quot; unique_id=&quot;53606&quot;&gt;&lt;property id=&quot;20148&quot; value=&quot;5&quot;/&gt;&lt;property id=&quot;20300&quot; value=&quot;Slide 29 - &amp;quot;Volunteer Opportunities&amp;quot;&quot;/&gt;&lt;property id=&quot;20307&quot; value=&quot;314&quot;/&gt;&lt;/object&gt;&lt;object type=&quot;3&quot; unique_id=&quot;53607&quot;&gt;&lt;property id=&quot;20148&quot; value=&quot;5&quot;/&gt;&lt;property id=&quot;20300&quot; value=&quot;Slide 30 - &amp;quot;RGB + PR&amp;quot;&quot;/&gt;&lt;property id=&quot;20307&quot; value=&quot;315&quot;/&gt;&lt;/object&gt;&lt;object type=&quot;3&quot; unique_id=&quot;53608&quot;&gt;&lt;property id=&quot;20148&quot; value=&quot;5&quot;/&gt;&lt;property id=&quot;20300&quot; value=&quot;Slide 36&quot;/&gt;&lt;property id=&quot;20307&quot; value=&quot;312&quot;/&gt;&lt;/object&gt;&lt;object type=&quot;3&quot; unique_id=&quot;53609&quot;&gt;&lt;property id=&quot;20148&quot; value=&quot;5&quot;/&gt;&lt;property id=&quot;20300&quot; value=&quot;Slide 37&quot;/&gt;&lt;property id=&quot;20307&quot; value=&quot;313&quot;/&gt;&lt;/object&gt;&lt;object type=&quot;3&quot; unique_id=&quot;53768&quot;&gt;&lt;property id=&quot;20148&quot; value=&quot;5&quot;/&gt;&lt;property id=&quot;20300&quot; value=&quot;Slide 27 - &amp;quot;LEED for Homes Scorecard&amp;quot;&quot;/&gt;&lt;property id=&quot;20307&quot; value=&quot;316&quot;/&gt;&lt;/object&gt;&lt;object type=&quot;3&quot; unique_id=&quot;54504&quot;&gt;&lt;property id=&quot;20148&quot; value=&quot;5&quot;/&gt;&lt;property id=&quot;20300&quot; value=&quot;Slide 7&quot;/&gt;&lt;property id=&quot;20307&quot; value=&quot;317&quot;/&gt;&lt;/object&gt;&lt;object type=&quot;3&quot; unique_id=&quot;54505&quot;&gt;&lt;property id=&quot;20148&quot; value=&quot;5&quot;/&gt;&lt;property id=&quot;20300&quot; value=&quot;Slide 8&quot;/&gt;&lt;property id=&quot;20307&quot; value=&quot;318&quot;/&gt;&lt;/object&gt;&lt;object type=&quot;3&quot; unique_id=&quot;54506&quot;&gt;&lt;property id=&quot;20148&quot; value=&quot;5&quot;/&gt;&lt;property id=&quot;20300&quot; value=&quot;Slide 9&quot;/&gt;&lt;property id=&quot;20307&quot; value=&quot;319&quot;/&gt;&lt;/object&gt;&lt;object type=&quot;3&quot; unique_id=&quot;54507&quot;&gt;&lt;property id=&quot;20148&quot; value=&quot;5&quot;/&gt;&lt;property id=&quot;20300&quot; value=&quot;Slide 10&quot;/&gt;&lt;property id=&quot;20307&quot; value=&quot;320&quot;/&gt;&lt;/object&gt;&lt;object type=&quot;3&quot; unique_id=&quot;54508&quot;&gt;&lt;property id=&quot;20148&quot; value=&quot;5&quot;/&gt;&lt;property id=&quot;20300&quot; value=&quot;Slide 11&quot;/&gt;&lt;property id=&quot;20307&quot; value=&quot;333&quot;/&gt;&lt;/object&gt;&lt;object type=&quot;3&quot; unique_id=&quot;54509&quot;&gt;&lt;property id=&quot;20148&quot; value=&quot;5&quot;/&gt;&lt;property id=&quot;20300&quot; value=&quot;Slide 12&quot;/&gt;&lt;property id=&quot;20307&quot; value=&quot;322&quot;/&gt;&lt;/object&gt;&lt;object type=&quot;3&quot; unique_id=&quot;54510&quot;&gt;&lt;property id=&quot;20148&quot; value=&quot;5&quot;/&gt;&lt;property id=&quot;20300&quot; value=&quot;Slide 13&quot;/&gt;&lt;property id=&quot;20307&quot; value=&quot;323&quot;/&gt;&lt;/object&gt;&lt;object type=&quot;3&quot; unique_id=&quot;54511&quot;&gt;&lt;property id=&quot;20148&quot; value=&quot;5&quot;/&gt;&lt;property id=&quot;20300&quot; value=&quot;Slide 14&quot;/&gt;&lt;property id=&quot;20307&quot; value=&quot;324&quot;/&gt;&lt;/object&gt;&lt;object type=&quot;3&quot; unique_id=&quot;54512&quot;&gt;&lt;property id=&quot;20148&quot; value=&quot;5&quot;/&gt;&lt;property id=&quot;20300&quot; value=&quot;Slide 15&quot;/&gt;&lt;property id=&quot;20307&quot; value=&quot;325&quot;/&gt;&lt;/object&gt;&lt;object type=&quot;3&quot; unique_id=&quot;54513&quot;&gt;&lt;property id=&quot;20148&quot; value=&quot;5&quot;/&gt;&lt;property id=&quot;20300&quot; value=&quot;Slide 16&quot;/&gt;&lt;property id=&quot;20307&quot; value=&quot;326&quot;/&gt;&lt;/object&gt;&lt;object type=&quot;3&quot; unique_id=&quot;54514&quot;&gt;&lt;property id=&quot;20148&quot; value=&quot;5&quot;/&gt;&lt;property id=&quot;20300&quot; value=&quot;Slide 17&quot;/&gt;&lt;property id=&quot;20307&quot; value=&quot;327&quot;/&gt;&lt;/object&gt;&lt;object type=&quot;3&quot; unique_id=&quot;54515&quot;&gt;&lt;property id=&quot;20148&quot; value=&quot;5&quot;/&gt;&lt;property id=&quot;20300&quot; value=&quot;Slide 18&quot;/&gt;&lt;property id=&quot;20307&quot; value=&quot;328&quot;/&gt;&lt;/object&gt;&lt;object type=&quot;3&quot; unique_id=&quot;54516&quot;&gt;&lt;property id=&quot;20148&quot; value=&quot;5&quot;/&gt;&lt;property id=&quot;20300&quot; value=&quot;Slide 19&quot;/&gt;&lt;property id=&quot;20307&quot; value=&quot;329&quot;/&gt;&lt;/object&gt;&lt;object type=&quot;3&quot; unique_id=&quot;54517&quot;&gt;&lt;property id=&quot;20148&quot; value=&quot;5&quot;/&gt;&lt;property id=&quot;20300&quot; value=&quot;Slide 20&quot;/&gt;&lt;property id=&quot;20307&quot; value=&quot;330&quot;/&gt;&lt;/object&gt;&lt;object type=&quot;3&quot; unique_id=&quot;54518&quot;&gt;&lt;property id=&quot;20148&quot; value=&quot;5&quot;/&gt;&lt;property id=&quot;20300&quot; value=&quot;Slide 21&quot;/&gt;&lt;property id=&quot;20307&quot; value=&quot;331&quot;/&gt;&lt;/object&gt;&lt;object type=&quot;3&quot; unique_id=&quot;54519&quot;&gt;&lt;property id=&quot;20148&quot; value=&quot;5&quot;/&gt;&lt;property id=&quot;20300&quot; value=&quot;Slide 22 - &amp;quot;Chair Report&amp;quot;&quot;/&gt;&lt;property id=&quot;20307&quot; value=&quot;332&quot;/&gt;&lt;/object&gt;&lt;object type=&quot;3&quot; unique_id=&quot;54752&quot;&gt;&lt;property id=&quot;20148&quot; value=&quot;5&quot;/&gt;&lt;property id=&quot;20300&quot; value=&quot;Slide 4 - &amp;quot;Chapter Announcements&amp;quot;&quot;/&gt;&lt;property id=&quot;20307&quot; value=&quot;334&quot;/&gt;&lt;/object&gt;&lt;object type=&quot;3&quot; unique_id=&quot;54792&quot;&gt;&lt;property id=&quot;20148&quot; value=&quot;5&quot;/&gt;&lt;property id=&quot;20300&quot; value=&quot;Slide 23 - &amp;quot;New book from &amp;#x0D;&amp;#x0A;the Appraisal Institute!&amp;quot;&quot;/&gt;&lt;property id=&quot;20307&quot; value=&quot;335&quot;/&gt;&lt;/object&gt;&lt;/object&gt;&lt;object type=&quot;8&quot; unique_id=&quot;5314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ockLayouts Business Solutions PN009">
  <a:themeElements>
    <a:clrScheme name="Custom 1">
      <a:dk1>
        <a:sysClr val="windowText" lastClr="000000"/>
      </a:dk1>
      <a:lt1>
        <a:sysClr val="window" lastClr="FFFFFF"/>
      </a:lt1>
      <a:dk2>
        <a:srgbClr val="212120"/>
      </a:dk2>
      <a:lt2>
        <a:srgbClr val="EEECE1"/>
      </a:lt2>
      <a:accent1>
        <a:srgbClr val="CE9E5F"/>
      </a:accent1>
      <a:accent2>
        <a:srgbClr val="9FB380"/>
      </a:accent2>
      <a:accent3>
        <a:srgbClr val="5FBAB6"/>
      </a:accent3>
      <a:accent4>
        <a:srgbClr val="707C57"/>
      </a:accent4>
      <a:accent5>
        <a:srgbClr val="839596"/>
      </a:accent5>
      <a:accent6>
        <a:srgbClr val="7030A0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32035</TotalTime>
  <Words>804</Words>
  <Application>Microsoft Office PowerPoint</Application>
  <PresentationFormat>On-screen Show (4:3)</PresentationFormat>
  <Paragraphs>214</Paragraphs>
  <Slides>68</Slides>
  <Notes>35</Notes>
  <HiddenSlides>3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Office Theme</vt:lpstr>
      <vt:lpstr>StockLayouts Business Solutions PN009</vt:lpstr>
      <vt:lpstr>2_Office Theme</vt:lpstr>
      <vt:lpstr>PowerPoint Presentation</vt:lpstr>
      <vt:lpstr>Introductions</vt:lpstr>
      <vt:lpstr>PowerPoint Presentation</vt:lpstr>
      <vt:lpstr>Why It Matters!</vt:lpstr>
      <vt:lpstr>Why It Matters!</vt:lpstr>
      <vt:lpstr>PowerPoint Presentation</vt:lpstr>
      <vt:lpstr>  So, WHY should an appraiser care about marketing in the digital world?   What is the Value?</vt:lpstr>
      <vt:lpstr>Without a Plan, Every Path is Good</vt:lpstr>
      <vt:lpstr>Amazing Resource  In Our Industry</vt:lpstr>
      <vt:lpstr>Using The Valuation Process to Solve our Problem</vt:lpstr>
      <vt:lpstr>The Valuation Process - Identification of the Problem</vt:lpstr>
      <vt:lpstr>The Valuation Process – Scope of Work Determination</vt:lpstr>
      <vt:lpstr>The Valuation Process – Data Collection &amp; Property Description</vt:lpstr>
      <vt:lpstr>That Was Then</vt:lpstr>
      <vt:lpstr>That Was Then</vt:lpstr>
      <vt:lpstr>That Was Then</vt:lpstr>
      <vt:lpstr>That Was Then</vt:lpstr>
      <vt:lpstr>Times are a Changing</vt:lpstr>
      <vt:lpstr>Times are a Changing</vt:lpstr>
      <vt:lpstr>Times are a Changing</vt:lpstr>
      <vt:lpstr>This is Now</vt:lpstr>
      <vt:lpstr>The Valuation Process – Data Analysis &amp; Research</vt:lpstr>
      <vt:lpstr>The Valuation Process – Land Value Opinion</vt:lpstr>
      <vt:lpstr>The Valuation Process – Land Value Opinion</vt:lpstr>
      <vt:lpstr>The Valuation Process – Land Value Opinion</vt:lpstr>
      <vt:lpstr>The Valuation Process – Cost Approach</vt:lpstr>
      <vt:lpstr>The Valuation Process – Sales Comparison Approach</vt:lpstr>
      <vt:lpstr>The Valuation Process – Sales Comparison Approach</vt:lpstr>
      <vt:lpstr>The Valuation Process – Sales Comparison Approach</vt:lpstr>
      <vt:lpstr>The Valuation Process – Sales Comparison Approach</vt:lpstr>
      <vt:lpstr>The Valuation Process – Income Capitalization Approach</vt:lpstr>
      <vt:lpstr>Reconciliation????</vt:lpstr>
      <vt:lpstr>Offline Real Estate vs  Online Real Estate</vt:lpstr>
      <vt:lpstr>SEO, SEM, PPC</vt:lpstr>
      <vt:lpstr>SEO, SEM, PPC</vt:lpstr>
      <vt:lpstr>SEO, SEM, PPC</vt:lpstr>
      <vt:lpstr>SEO, SEM, PPC</vt:lpstr>
      <vt:lpstr>SEO, SEM, PPC</vt:lpstr>
      <vt:lpstr>SEO, SEM, PPC</vt:lpstr>
      <vt:lpstr>SEO, SEM, PPC</vt:lpstr>
      <vt:lpstr>SEO, SEM, PPC</vt:lpstr>
      <vt:lpstr>SEO, SEM, PPC</vt:lpstr>
      <vt:lpstr>Right now, Rod Tidwell (Cuba Gooding Jr)  is saying what you’re thinking  to Jerry Maquire (Tom Cruise) </vt:lpstr>
      <vt:lpstr>Why It Matters!</vt:lpstr>
      <vt:lpstr>The Power of Digital Marketing</vt:lpstr>
      <vt:lpstr>The Power of Digital Marketing</vt:lpstr>
      <vt:lpstr>The Power of Digital Marketing</vt:lpstr>
      <vt:lpstr>The Power of Digital Marketing</vt:lpstr>
      <vt:lpstr>The Power of Digital Marketing</vt:lpstr>
      <vt:lpstr>The Power of Digital Marketing</vt:lpstr>
      <vt:lpstr>The Power of Digital Marketing</vt:lpstr>
      <vt:lpstr>The Power of Digital Marketing</vt:lpstr>
      <vt:lpstr>The Power of Digital Marketing</vt:lpstr>
      <vt:lpstr>Which Toolkit Do You Carry?</vt:lpstr>
      <vt:lpstr>Don’t have Data?! Content Ideas from  YOUR Appraisal Files</vt:lpstr>
      <vt:lpstr>The Hard Part is ALREADY Done.  You’ve Got the Data (Content), Share It!</vt:lpstr>
      <vt:lpstr>PowerPoint Presentation</vt:lpstr>
      <vt:lpstr>Where To Begin?</vt:lpstr>
      <vt:lpstr>Where It All Begins…..</vt:lpstr>
      <vt:lpstr>The Power of Digital Marketing</vt:lpstr>
      <vt:lpstr>The Power of Digital Marketing</vt:lpstr>
      <vt:lpstr>The Power of Digital Marketing</vt:lpstr>
      <vt:lpstr>The Geometric Power of  Digital Marketing</vt:lpstr>
      <vt:lpstr>Drone Technology –  Lamar Ellis III, MAI, SRA </vt:lpstr>
      <vt:lpstr>Lacking Data (Content)? A World of Content in Your Hand!</vt:lpstr>
      <vt:lpstr>Now it’s Your Turn! Paired Share  What is your 1 action to improve your marketing in the digital world?  </vt:lpstr>
      <vt:lpstr>PowerPoint Presentation</vt:lpstr>
      <vt:lpstr>Sources &amp; Resources</vt:lpstr>
    </vt:vector>
  </TitlesOfParts>
  <Company>USGBC Technician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La Fleur;Michael Hobbs</dc:creator>
  <cp:lastModifiedBy>Michael Hobbs</cp:lastModifiedBy>
  <cp:revision>662</cp:revision>
  <cp:lastPrinted>2012-02-09T22:20:30Z</cp:lastPrinted>
  <dcterms:created xsi:type="dcterms:W3CDTF">2008-03-20T20:35:00Z</dcterms:created>
  <dcterms:modified xsi:type="dcterms:W3CDTF">2018-08-16T13:09:11Z</dcterms:modified>
</cp:coreProperties>
</file>