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4"/>
    <p:sldMasterId id="2147483660" r:id="rId5"/>
  </p:sldMasterIdLst>
  <p:notesMasterIdLst>
    <p:notesMasterId r:id="rId54"/>
  </p:notesMasterIdLst>
  <p:sldIdLst>
    <p:sldId id="274" r:id="rId6"/>
    <p:sldId id="322" r:id="rId7"/>
    <p:sldId id="509" r:id="rId8"/>
    <p:sldId id="596" r:id="rId9"/>
    <p:sldId id="557" r:id="rId10"/>
    <p:sldId id="597" r:id="rId11"/>
    <p:sldId id="598" r:id="rId12"/>
    <p:sldId id="599" r:id="rId13"/>
    <p:sldId id="603" r:id="rId14"/>
    <p:sldId id="576" r:id="rId15"/>
    <p:sldId id="543" r:id="rId16"/>
    <p:sldId id="608" r:id="rId17"/>
    <p:sldId id="609" r:id="rId18"/>
    <p:sldId id="589" r:id="rId19"/>
    <p:sldId id="590" r:id="rId20"/>
    <p:sldId id="591" r:id="rId21"/>
    <p:sldId id="547" r:id="rId22"/>
    <p:sldId id="542" r:id="rId23"/>
    <p:sldId id="544" r:id="rId24"/>
    <p:sldId id="545" r:id="rId25"/>
    <p:sldId id="546" r:id="rId26"/>
    <p:sldId id="548" r:id="rId27"/>
    <p:sldId id="592" r:id="rId28"/>
    <p:sldId id="558" r:id="rId29"/>
    <p:sldId id="559" r:id="rId30"/>
    <p:sldId id="611" r:id="rId31"/>
    <p:sldId id="560" r:id="rId32"/>
    <p:sldId id="593" r:id="rId33"/>
    <p:sldId id="568" r:id="rId34"/>
    <p:sldId id="569" r:id="rId35"/>
    <p:sldId id="594" r:id="rId36"/>
    <p:sldId id="577" r:id="rId37"/>
    <p:sldId id="578" r:id="rId38"/>
    <p:sldId id="579" r:id="rId39"/>
    <p:sldId id="580" r:id="rId40"/>
    <p:sldId id="610" r:id="rId41"/>
    <p:sldId id="583" r:id="rId42"/>
    <p:sldId id="584" r:id="rId43"/>
    <p:sldId id="585" r:id="rId44"/>
    <p:sldId id="587" r:id="rId45"/>
    <p:sldId id="604" r:id="rId46"/>
    <p:sldId id="489" r:id="rId47"/>
    <p:sldId id="605" r:id="rId48"/>
    <p:sldId id="512" r:id="rId49"/>
    <p:sldId id="606" r:id="rId50"/>
    <p:sldId id="500" r:id="rId51"/>
    <p:sldId id="607" r:id="rId52"/>
    <p:sldId id="263"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BD1F0F-8C0F-415D-94EB-DB234681A501}">
          <p14:sldIdLst>
            <p14:sldId id="274"/>
            <p14:sldId id="322"/>
            <p14:sldId id="509"/>
            <p14:sldId id="596"/>
            <p14:sldId id="557"/>
            <p14:sldId id="597"/>
            <p14:sldId id="598"/>
            <p14:sldId id="599"/>
            <p14:sldId id="603"/>
            <p14:sldId id="576"/>
            <p14:sldId id="543"/>
            <p14:sldId id="608"/>
            <p14:sldId id="609"/>
            <p14:sldId id="589"/>
            <p14:sldId id="590"/>
            <p14:sldId id="591"/>
            <p14:sldId id="547"/>
            <p14:sldId id="542"/>
            <p14:sldId id="544"/>
            <p14:sldId id="545"/>
            <p14:sldId id="546"/>
            <p14:sldId id="548"/>
            <p14:sldId id="592"/>
            <p14:sldId id="558"/>
            <p14:sldId id="559"/>
            <p14:sldId id="611"/>
            <p14:sldId id="560"/>
            <p14:sldId id="593"/>
            <p14:sldId id="568"/>
            <p14:sldId id="569"/>
            <p14:sldId id="594"/>
            <p14:sldId id="577"/>
            <p14:sldId id="578"/>
            <p14:sldId id="579"/>
            <p14:sldId id="580"/>
            <p14:sldId id="610"/>
            <p14:sldId id="583"/>
            <p14:sldId id="584"/>
            <p14:sldId id="585"/>
            <p14:sldId id="587"/>
            <p14:sldId id="604"/>
            <p14:sldId id="489"/>
            <p14:sldId id="605"/>
            <p14:sldId id="512"/>
            <p14:sldId id="606"/>
            <p14:sldId id="500"/>
            <p14:sldId id="607"/>
            <p14:sldId id="2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Brenan" initials="JB" lastIdx="4" clrIdx="0">
    <p:extLst>
      <p:ext uri="{19B8F6BF-5375-455C-9EA6-DF929625EA0E}">
        <p15:presenceInfo xmlns:p15="http://schemas.microsoft.com/office/powerpoint/2012/main" userId="John Brenan" providerId="None"/>
      </p:ext>
    </p:extLst>
  </p:cmAuthor>
  <p:cmAuthor id="2" name="Miller, Wayne R" initials="MWR" lastIdx="13" clrIdx="1">
    <p:extLst>
      <p:ext uri="{19B8F6BF-5375-455C-9EA6-DF929625EA0E}">
        <p15:presenceInfo xmlns:p15="http://schemas.microsoft.com/office/powerpoint/2012/main" userId="S-1-5-21-1454471165-2077806209-1801674531-284069" providerId="AD"/>
      </p:ext>
    </p:extLst>
  </p:cmAuthor>
  <p:cmAuthor id="3" name="JoEllen Alberts" initials="JA" lastIdx="3" clrIdx="2">
    <p:extLst>
      <p:ext uri="{19B8F6BF-5375-455C-9EA6-DF929625EA0E}">
        <p15:presenceInfo xmlns:p15="http://schemas.microsoft.com/office/powerpoint/2012/main" userId="S::joellen@appraisalfoundation.org::70563c78-e3ea-4110-810c-630cef62e821" providerId="AD"/>
      </p:ext>
    </p:extLst>
  </p:cmAuthor>
  <p:cmAuthor id="4" name="Aida Dedajic" initials="AD" lastIdx="3" clrIdx="3">
    <p:extLst>
      <p:ext uri="{19B8F6BF-5375-455C-9EA6-DF929625EA0E}">
        <p15:presenceInfo xmlns:p15="http://schemas.microsoft.com/office/powerpoint/2012/main" userId="S::aida@appraisalfoundation.org::fe2c54f4-4aaf-4046-878b-7abc68375c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4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8107BB-9E64-48EA-9B6B-A1E9699ACFCB}" v="32" dt="2021-06-14T15:05:26.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59935" autoAdjust="0"/>
  </p:normalViewPr>
  <p:slideViewPr>
    <p:cSldViewPr snapToGrid="0" snapToObjects="1" showGuides="1">
      <p:cViewPr varScale="1">
        <p:scale>
          <a:sx n="49" d="100"/>
          <a:sy n="49" d="100"/>
        </p:scale>
        <p:origin x="1668" y="48"/>
      </p:cViewPr>
      <p:guideLst>
        <p:guide orient="horz" pos="2160"/>
        <p:guide pos="3840"/>
      </p:guideLst>
    </p:cSldViewPr>
  </p:slideViewPr>
  <p:notesTextViewPr>
    <p:cViewPr>
      <p:scale>
        <a:sx n="3" d="2"/>
        <a:sy n="3" d="2"/>
      </p:scale>
      <p:origin x="0" y="0"/>
    </p:cViewPr>
  </p:notesTextViewPr>
  <p:sorterViewPr>
    <p:cViewPr>
      <p:scale>
        <a:sx n="100" d="100"/>
        <a:sy n="100" d="100"/>
      </p:scale>
      <p:origin x="0" y="-7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C417E0A4-507F-1E44-AA9B-ADB96371E080}" type="datetimeFigureOut">
              <a:rPr lang="en-US" smtClean="0"/>
              <a:t>6/28/2021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EFB20C1B-ACF6-7941-A96E-4D6B1B79642C}" type="slidenum">
              <a:rPr lang="en-US" smtClean="0"/>
              <a:t>‹#›</a:t>
            </a:fld>
            <a:endParaRPr lang="en-US"/>
          </a:p>
        </p:txBody>
      </p:sp>
    </p:spTree>
    <p:extLst>
      <p:ext uri="{BB962C8B-B14F-4D97-AF65-F5344CB8AC3E}">
        <p14:creationId xmlns:p14="http://schemas.microsoft.com/office/powerpoint/2010/main" val="881235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15">
              <a:spcBef>
                <a:spcPct val="30000"/>
              </a:spcBef>
              <a:defRPr sz="1200">
                <a:solidFill>
                  <a:schemeClr val="tx1"/>
                </a:solidFill>
                <a:latin typeface="Arial" panose="020B0604020202020204" pitchFamily="34" charset="0"/>
              </a:defRPr>
            </a:lvl1pPr>
            <a:lvl2pPr marL="757024" indent="-291163" defTabSz="949515">
              <a:spcBef>
                <a:spcPct val="30000"/>
              </a:spcBef>
              <a:defRPr sz="1200">
                <a:solidFill>
                  <a:schemeClr val="tx1"/>
                </a:solidFill>
                <a:latin typeface="Arial" panose="020B0604020202020204" pitchFamily="34" charset="0"/>
              </a:defRPr>
            </a:lvl2pPr>
            <a:lvl3pPr marL="1164653" indent="-232930" defTabSz="949515">
              <a:spcBef>
                <a:spcPct val="30000"/>
              </a:spcBef>
              <a:defRPr sz="1200">
                <a:solidFill>
                  <a:schemeClr val="tx1"/>
                </a:solidFill>
                <a:latin typeface="Arial" panose="020B0604020202020204" pitchFamily="34" charset="0"/>
              </a:defRPr>
            </a:lvl3pPr>
            <a:lvl4pPr marL="1630514" indent="-232930" defTabSz="949515">
              <a:spcBef>
                <a:spcPct val="30000"/>
              </a:spcBef>
              <a:defRPr sz="1200">
                <a:solidFill>
                  <a:schemeClr val="tx1"/>
                </a:solidFill>
                <a:latin typeface="Arial" panose="020B0604020202020204" pitchFamily="34" charset="0"/>
              </a:defRPr>
            </a:lvl4pPr>
            <a:lvl5pPr marL="2096375" indent="-232930" defTabSz="949515">
              <a:spcBef>
                <a:spcPct val="30000"/>
              </a:spcBef>
              <a:defRPr sz="1200">
                <a:solidFill>
                  <a:schemeClr val="tx1"/>
                </a:solidFill>
                <a:latin typeface="Arial" panose="020B0604020202020204" pitchFamily="34" charset="0"/>
              </a:defRPr>
            </a:lvl5pPr>
            <a:lvl6pPr marL="2562236" indent="-232930" defTabSz="949515" eaLnBrk="0" fontAlgn="base" hangingPunct="0">
              <a:spcBef>
                <a:spcPct val="30000"/>
              </a:spcBef>
              <a:spcAft>
                <a:spcPct val="0"/>
              </a:spcAft>
              <a:defRPr sz="1200">
                <a:solidFill>
                  <a:schemeClr val="tx1"/>
                </a:solidFill>
                <a:latin typeface="Arial" panose="020B0604020202020204" pitchFamily="34" charset="0"/>
              </a:defRPr>
            </a:lvl6pPr>
            <a:lvl7pPr marL="3028096" indent="-232930" defTabSz="949515" eaLnBrk="0" fontAlgn="base" hangingPunct="0">
              <a:spcBef>
                <a:spcPct val="30000"/>
              </a:spcBef>
              <a:spcAft>
                <a:spcPct val="0"/>
              </a:spcAft>
              <a:defRPr sz="1200">
                <a:solidFill>
                  <a:schemeClr val="tx1"/>
                </a:solidFill>
                <a:latin typeface="Arial" panose="020B0604020202020204" pitchFamily="34" charset="0"/>
              </a:defRPr>
            </a:lvl7pPr>
            <a:lvl8pPr marL="3493957" indent="-232930" defTabSz="949515" eaLnBrk="0" fontAlgn="base" hangingPunct="0">
              <a:spcBef>
                <a:spcPct val="30000"/>
              </a:spcBef>
              <a:spcAft>
                <a:spcPct val="0"/>
              </a:spcAft>
              <a:defRPr sz="1200">
                <a:solidFill>
                  <a:schemeClr val="tx1"/>
                </a:solidFill>
                <a:latin typeface="Arial" panose="020B0604020202020204" pitchFamily="34" charset="0"/>
              </a:defRPr>
            </a:lvl8pPr>
            <a:lvl9pPr marL="3959819" indent="-232930" defTabSz="94951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67B83C-1915-4843-B6EF-0B744E359BC1}" type="slidenum">
              <a:rPr lang="en-US" altLang="en-US" smtClean="0"/>
              <a:pPr>
                <a:spcBef>
                  <a:spcPct val="0"/>
                </a:spcBef>
              </a:pPr>
              <a:t>1</a:t>
            </a:fld>
            <a:endParaRPr lang="en-US"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Tree>
    <p:extLst>
      <p:ext uri="{BB962C8B-B14F-4D97-AF65-F5344CB8AC3E}">
        <p14:creationId xmlns:p14="http://schemas.microsoft.com/office/powerpoint/2010/main" val="3017704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20C1B-ACF6-7941-A96E-4D6B1B79642C}" type="slidenum">
              <a:rPr lang="en-US" smtClean="0"/>
              <a:t>12</a:t>
            </a:fld>
            <a:endParaRPr lang="en-US"/>
          </a:p>
        </p:txBody>
      </p:sp>
    </p:spTree>
    <p:extLst>
      <p:ext uri="{BB962C8B-B14F-4D97-AF65-F5344CB8AC3E}">
        <p14:creationId xmlns:p14="http://schemas.microsoft.com/office/powerpoint/2010/main" val="3398255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20C1B-ACF6-7941-A96E-4D6B1B79642C}" type="slidenum">
              <a:rPr lang="en-US" smtClean="0"/>
              <a:t>14</a:t>
            </a:fld>
            <a:endParaRPr lang="en-US"/>
          </a:p>
        </p:txBody>
      </p:sp>
    </p:spTree>
    <p:extLst>
      <p:ext uri="{BB962C8B-B14F-4D97-AF65-F5344CB8AC3E}">
        <p14:creationId xmlns:p14="http://schemas.microsoft.com/office/powerpoint/2010/main" val="3276075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20C1B-ACF6-7941-A96E-4D6B1B79642C}" type="slidenum">
              <a:rPr lang="en-US" smtClean="0"/>
              <a:t>15</a:t>
            </a:fld>
            <a:endParaRPr lang="en-US"/>
          </a:p>
        </p:txBody>
      </p:sp>
    </p:spTree>
    <p:extLst>
      <p:ext uri="{BB962C8B-B14F-4D97-AF65-F5344CB8AC3E}">
        <p14:creationId xmlns:p14="http://schemas.microsoft.com/office/powerpoint/2010/main" val="3816648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FB20C1B-ACF6-7941-A96E-4D6B1B79642C}" type="slidenum">
              <a:rPr lang="en-US" smtClean="0"/>
              <a:t>18</a:t>
            </a:fld>
            <a:endParaRPr lang="en-US"/>
          </a:p>
        </p:txBody>
      </p:sp>
    </p:spTree>
    <p:extLst>
      <p:ext uri="{BB962C8B-B14F-4D97-AF65-F5344CB8AC3E}">
        <p14:creationId xmlns:p14="http://schemas.microsoft.com/office/powerpoint/2010/main" val="2549451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20C1B-ACF6-7941-A96E-4D6B1B79642C}" type="slidenum">
              <a:rPr lang="en-US" smtClean="0"/>
              <a:t>19</a:t>
            </a:fld>
            <a:endParaRPr lang="en-US"/>
          </a:p>
        </p:txBody>
      </p:sp>
    </p:spTree>
    <p:extLst>
      <p:ext uri="{BB962C8B-B14F-4D97-AF65-F5344CB8AC3E}">
        <p14:creationId xmlns:p14="http://schemas.microsoft.com/office/powerpoint/2010/main" val="2037282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20C1B-ACF6-7941-A96E-4D6B1B79642C}" type="slidenum">
              <a:rPr lang="en-US" smtClean="0"/>
              <a:t>20</a:t>
            </a:fld>
            <a:endParaRPr lang="en-US"/>
          </a:p>
        </p:txBody>
      </p:sp>
    </p:spTree>
    <p:extLst>
      <p:ext uri="{BB962C8B-B14F-4D97-AF65-F5344CB8AC3E}">
        <p14:creationId xmlns:p14="http://schemas.microsoft.com/office/powerpoint/2010/main" val="3285190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20C1B-ACF6-7941-A96E-4D6B1B79642C}" type="slidenum">
              <a:rPr lang="en-US" smtClean="0"/>
              <a:t>22</a:t>
            </a:fld>
            <a:endParaRPr lang="en-US"/>
          </a:p>
        </p:txBody>
      </p:sp>
    </p:spTree>
    <p:extLst>
      <p:ext uri="{BB962C8B-B14F-4D97-AF65-F5344CB8AC3E}">
        <p14:creationId xmlns:p14="http://schemas.microsoft.com/office/powerpoint/2010/main" val="755201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20C1B-ACF6-7941-A96E-4D6B1B79642C}" type="slidenum">
              <a:rPr lang="en-US" smtClean="0"/>
              <a:t>24</a:t>
            </a:fld>
            <a:endParaRPr lang="en-US"/>
          </a:p>
        </p:txBody>
      </p:sp>
    </p:spTree>
    <p:extLst>
      <p:ext uri="{BB962C8B-B14F-4D97-AF65-F5344CB8AC3E}">
        <p14:creationId xmlns:p14="http://schemas.microsoft.com/office/powerpoint/2010/main" val="1343599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20C1B-ACF6-7941-A96E-4D6B1B79642C}" type="slidenum">
              <a:rPr lang="en-US" smtClean="0"/>
              <a:t>26</a:t>
            </a:fld>
            <a:endParaRPr lang="en-US"/>
          </a:p>
        </p:txBody>
      </p:sp>
    </p:spTree>
    <p:extLst>
      <p:ext uri="{BB962C8B-B14F-4D97-AF65-F5344CB8AC3E}">
        <p14:creationId xmlns:p14="http://schemas.microsoft.com/office/powerpoint/2010/main" val="1815044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20C1B-ACF6-7941-A96E-4D6B1B79642C}" type="slidenum">
              <a:rPr lang="en-US" smtClean="0"/>
              <a:t>35</a:t>
            </a:fld>
            <a:endParaRPr lang="en-US"/>
          </a:p>
        </p:txBody>
      </p:sp>
    </p:spTree>
    <p:extLst>
      <p:ext uri="{BB962C8B-B14F-4D97-AF65-F5344CB8AC3E}">
        <p14:creationId xmlns:p14="http://schemas.microsoft.com/office/powerpoint/2010/main" val="4876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B20C1B-ACF6-7941-A96E-4D6B1B79642C}" type="slidenum">
              <a:rPr lang="en-US" smtClean="0"/>
              <a:t>2</a:t>
            </a:fld>
            <a:endParaRPr lang="en-US"/>
          </a:p>
        </p:txBody>
      </p:sp>
    </p:spTree>
    <p:extLst>
      <p:ext uri="{BB962C8B-B14F-4D97-AF65-F5344CB8AC3E}">
        <p14:creationId xmlns:p14="http://schemas.microsoft.com/office/powerpoint/2010/main" val="3853880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20C1B-ACF6-7941-A96E-4D6B1B79642C}" type="slidenum">
              <a:rPr lang="en-US" smtClean="0"/>
              <a:t>36</a:t>
            </a:fld>
            <a:endParaRPr lang="en-US"/>
          </a:p>
        </p:txBody>
      </p:sp>
    </p:spTree>
    <p:extLst>
      <p:ext uri="{BB962C8B-B14F-4D97-AF65-F5344CB8AC3E}">
        <p14:creationId xmlns:p14="http://schemas.microsoft.com/office/powerpoint/2010/main" val="738291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41</a:t>
            </a:fld>
            <a:endParaRPr lang="en-US"/>
          </a:p>
        </p:txBody>
      </p:sp>
    </p:spTree>
    <p:extLst>
      <p:ext uri="{BB962C8B-B14F-4D97-AF65-F5344CB8AC3E}">
        <p14:creationId xmlns:p14="http://schemas.microsoft.com/office/powerpoint/2010/main" val="1733052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42</a:t>
            </a:fld>
            <a:endParaRPr lang="en-US"/>
          </a:p>
        </p:txBody>
      </p:sp>
    </p:spTree>
    <p:extLst>
      <p:ext uri="{BB962C8B-B14F-4D97-AF65-F5344CB8AC3E}">
        <p14:creationId xmlns:p14="http://schemas.microsoft.com/office/powerpoint/2010/main" val="1421414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43</a:t>
            </a:fld>
            <a:endParaRPr lang="en-US"/>
          </a:p>
        </p:txBody>
      </p:sp>
    </p:spTree>
    <p:extLst>
      <p:ext uri="{BB962C8B-B14F-4D97-AF65-F5344CB8AC3E}">
        <p14:creationId xmlns:p14="http://schemas.microsoft.com/office/powerpoint/2010/main" val="957664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44</a:t>
            </a:fld>
            <a:endParaRPr lang="en-US"/>
          </a:p>
        </p:txBody>
      </p:sp>
    </p:spTree>
    <p:extLst>
      <p:ext uri="{BB962C8B-B14F-4D97-AF65-F5344CB8AC3E}">
        <p14:creationId xmlns:p14="http://schemas.microsoft.com/office/powerpoint/2010/main" val="4218572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45</a:t>
            </a:fld>
            <a:endParaRPr lang="en-US"/>
          </a:p>
        </p:txBody>
      </p:sp>
    </p:spTree>
    <p:extLst>
      <p:ext uri="{BB962C8B-B14F-4D97-AF65-F5344CB8AC3E}">
        <p14:creationId xmlns:p14="http://schemas.microsoft.com/office/powerpoint/2010/main" val="3963105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B20C1B-ACF6-7941-A96E-4D6B1B79642C}" type="slidenum">
              <a:rPr lang="en-US" smtClean="0"/>
              <a:t>46</a:t>
            </a:fld>
            <a:endParaRPr lang="en-US"/>
          </a:p>
        </p:txBody>
      </p:sp>
    </p:spTree>
    <p:extLst>
      <p:ext uri="{BB962C8B-B14F-4D97-AF65-F5344CB8AC3E}">
        <p14:creationId xmlns:p14="http://schemas.microsoft.com/office/powerpoint/2010/main" val="3078265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47</a:t>
            </a:fld>
            <a:endParaRPr lang="en-US"/>
          </a:p>
        </p:txBody>
      </p:sp>
    </p:spTree>
    <p:extLst>
      <p:ext uri="{BB962C8B-B14F-4D97-AF65-F5344CB8AC3E}">
        <p14:creationId xmlns:p14="http://schemas.microsoft.com/office/powerpoint/2010/main" val="924890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B20C1B-ACF6-7941-A96E-4D6B1B79642C}" type="slidenum">
              <a:rPr lang="en-US" smtClean="0"/>
              <a:t>48</a:t>
            </a:fld>
            <a:endParaRPr lang="en-US"/>
          </a:p>
        </p:txBody>
      </p:sp>
    </p:spTree>
    <p:extLst>
      <p:ext uri="{BB962C8B-B14F-4D97-AF65-F5344CB8AC3E}">
        <p14:creationId xmlns:p14="http://schemas.microsoft.com/office/powerpoint/2010/main" val="1247401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4</a:t>
            </a:fld>
            <a:endParaRPr lang="en-US"/>
          </a:p>
        </p:txBody>
      </p:sp>
    </p:spTree>
    <p:extLst>
      <p:ext uri="{BB962C8B-B14F-4D97-AF65-F5344CB8AC3E}">
        <p14:creationId xmlns:p14="http://schemas.microsoft.com/office/powerpoint/2010/main" val="3681322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5</a:t>
            </a:fld>
            <a:endParaRPr lang="en-US"/>
          </a:p>
        </p:txBody>
      </p:sp>
    </p:spTree>
    <p:extLst>
      <p:ext uri="{BB962C8B-B14F-4D97-AF65-F5344CB8AC3E}">
        <p14:creationId xmlns:p14="http://schemas.microsoft.com/office/powerpoint/2010/main" val="1649616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6</a:t>
            </a:fld>
            <a:endParaRPr lang="en-US"/>
          </a:p>
        </p:txBody>
      </p:sp>
    </p:spTree>
    <p:extLst>
      <p:ext uri="{BB962C8B-B14F-4D97-AF65-F5344CB8AC3E}">
        <p14:creationId xmlns:p14="http://schemas.microsoft.com/office/powerpoint/2010/main" val="3014718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7</a:t>
            </a:fld>
            <a:endParaRPr lang="en-US"/>
          </a:p>
        </p:txBody>
      </p:sp>
    </p:spTree>
    <p:extLst>
      <p:ext uri="{BB962C8B-B14F-4D97-AF65-F5344CB8AC3E}">
        <p14:creationId xmlns:p14="http://schemas.microsoft.com/office/powerpoint/2010/main" val="3342420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8</a:t>
            </a:fld>
            <a:endParaRPr lang="en-US"/>
          </a:p>
        </p:txBody>
      </p:sp>
    </p:spTree>
    <p:extLst>
      <p:ext uri="{BB962C8B-B14F-4D97-AF65-F5344CB8AC3E}">
        <p14:creationId xmlns:p14="http://schemas.microsoft.com/office/powerpoint/2010/main" val="3662743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9</a:t>
            </a:fld>
            <a:endParaRPr lang="en-US"/>
          </a:p>
        </p:txBody>
      </p:sp>
    </p:spTree>
    <p:extLst>
      <p:ext uri="{BB962C8B-B14F-4D97-AF65-F5344CB8AC3E}">
        <p14:creationId xmlns:p14="http://schemas.microsoft.com/office/powerpoint/2010/main" val="536579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8FD3BCC-65AA-49BC-B3FF-FC545D793BCF}" type="slidenum">
              <a:rPr lang="en-US" smtClean="0"/>
              <a:t>10</a:t>
            </a:fld>
            <a:endParaRPr lang="en-US"/>
          </a:p>
        </p:txBody>
      </p:sp>
    </p:spTree>
    <p:extLst>
      <p:ext uri="{BB962C8B-B14F-4D97-AF65-F5344CB8AC3E}">
        <p14:creationId xmlns:p14="http://schemas.microsoft.com/office/powerpoint/2010/main" val="1938046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8942F3-A0DE-F948-9022-641376D8196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59EE61-A6DA-624D-9428-D9FB758043F4}"/>
              </a:ext>
            </a:extLst>
          </p:cNvPr>
          <p:cNvSpPr>
            <a:spLocks noGrp="1"/>
          </p:cNvSpPr>
          <p:nvPr>
            <p:ph type="ctrTitle" hasCustomPrompt="1"/>
          </p:nvPr>
        </p:nvSpPr>
        <p:spPr>
          <a:xfrm>
            <a:off x="0" y="3807370"/>
            <a:ext cx="12192000" cy="1321677"/>
          </a:xfrm>
        </p:spPr>
        <p:txBody>
          <a:bodyPr lIns="0" tIns="0" rIns="0" bIns="0" anchor="ctr" anchorCtr="0"/>
          <a:lstStyle>
            <a:lvl1pPr algn="ctr">
              <a:defRPr sz="6000" b="1" i="0">
                <a:solidFill>
                  <a:schemeClr val="bg1"/>
                </a:solidFill>
                <a:latin typeface="Arial Narrow" panose="020B0604020202020204" pitchFamily="34" charset="0"/>
                <a:cs typeface="Arial Narrow" panose="020B0604020202020204" pitchFamily="34" charset="0"/>
              </a:defRPr>
            </a:lvl1pPr>
          </a:lstStyle>
          <a:p>
            <a:r>
              <a:rPr lang="en-US" dirty="0"/>
              <a:t>HEADLINE LOREM IPSUM</a:t>
            </a:r>
          </a:p>
        </p:txBody>
      </p:sp>
      <p:sp>
        <p:nvSpPr>
          <p:cNvPr id="9" name="Text Placeholder 2">
            <a:extLst>
              <a:ext uri="{FF2B5EF4-FFF2-40B4-BE49-F238E27FC236}">
                <a16:creationId xmlns:a16="http://schemas.microsoft.com/office/drawing/2014/main" id="{4F236F0F-FD58-834F-A9EC-D2E4DC9E8326}"/>
              </a:ext>
            </a:extLst>
          </p:cNvPr>
          <p:cNvSpPr>
            <a:spLocks noGrp="1"/>
          </p:cNvSpPr>
          <p:nvPr>
            <p:ph type="body" idx="1" hasCustomPrompt="1"/>
          </p:nvPr>
        </p:nvSpPr>
        <p:spPr>
          <a:xfrm>
            <a:off x="0" y="4967835"/>
            <a:ext cx="12192000" cy="623667"/>
          </a:xfr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Subheadline</a:t>
            </a:r>
            <a:r>
              <a:rPr lang="en-US" dirty="0"/>
              <a:t> Lorem Ipsum Dolor</a:t>
            </a:r>
          </a:p>
        </p:txBody>
      </p:sp>
      <p:pic>
        <p:nvPicPr>
          <p:cNvPr id="13" name="Picture 12">
            <a:extLst>
              <a:ext uri="{FF2B5EF4-FFF2-40B4-BE49-F238E27FC236}">
                <a16:creationId xmlns:a16="http://schemas.microsoft.com/office/drawing/2014/main" id="{1333A1D5-0E02-A54E-AFCC-319DA03C0E07}"/>
              </a:ext>
            </a:extLst>
          </p:cNvPr>
          <p:cNvPicPr>
            <a:picLocks noChangeAspect="1"/>
          </p:cNvPicPr>
          <p:nvPr userDrawn="1"/>
        </p:nvPicPr>
        <p:blipFill>
          <a:blip r:embed="rId3"/>
          <a:stretch>
            <a:fillRect/>
          </a:stretch>
        </p:blipFill>
        <p:spPr>
          <a:xfrm>
            <a:off x="452231" y="555931"/>
            <a:ext cx="2777531" cy="2303997"/>
          </a:xfrm>
          <a:prstGeom prst="rect">
            <a:avLst/>
          </a:prstGeom>
        </p:spPr>
      </p:pic>
    </p:spTree>
    <p:extLst>
      <p:ext uri="{BB962C8B-B14F-4D97-AF65-F5344CB8AC3E}">
        <p14:creationId xmlns:p14="http://schemas.microsoft.com/office/powerpoint/2010/main" val="2567418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B7D6D96-2F62-074B-AB0B-6DC0FD68CFFD}"/>
              </a:ext>
            </a:extLst>
          </p:cNvPr>
          <p:cNvSpPr>
            <a:spLocks noGrp="1"/>
          </p:cNvSpPr>
          <p:nvPr>
            <p:ph type="sldNum" sz="quarter" idx="12"/>
          </p:nvPr>
        </p:nvSpPr>
        <p:spPr>
          <a:xfrm>
            <a:off x="4724400" y="6356350"/>
            <a:ext cx="2743200" cy="365125"/>
          </a:xfrm>
          <a:prstGeom prst="rect">
            <a:avLst/>
          </a:prstGeom>
        </p:spPr>
        <p:txBody>
          <a:bodyPr/>
          <a:lstStyle>
            <a:lvl1pPr algn="ctr">
              <a:defRPr b="0" i="0">
                <a:solidFill>
                  <a:schemeClr val="accent4"/>
                </a:solidFill>
                <a:latin typeface="Arial" panose="020B0604020202020204" pitchFamily="34" charset="0"/>
                <a:cs typeface="Arial" panose="020B0604020202020204" pitchFamily="34" charset="0"/>
              </a:defRPr>
            </a:lvl1pPr>
          </a:lstStyle>
          <a:p>
            <a:endParaRPr lang="en-US" dirty="0"/>
          </a:p>
        </p:txBody>
      </p:sp>
      <p:sp>
        <p:nvSpPr>
          <p:cNvPr id="8" name="Rectangle 7">
            <a:extLst>
              <a:ext uri="{FF2B5EF4-FFF2-40B4-BE49-F238E27FC236}">
                <a16:creationId xmlns:a16="http://schemas.microsoft.com/office/drawing/2014/main" id="{DAEF2D7B-89F4-5647-AB5E-801E37699BF7}"/>
              </a:ext>
            </a:extLst>
          </p:cNvPr>
          <p:cNvSpPr/>
          <p:nvPr userDrawn="1"/>
        </p:nvSpPr>
        <p:spPr>
          <a:xfrm>
            <a:off x="63062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AB4CAA-1822-C644-8514-A88FD0A46DD9}"/>
              </a:ext>
            </a:extLst>
          </p:cNvPr>
          <p:cNvSpPr/>
          <p:nvPr userDrawn="1"/>
        </p:nvSpPr>
        <p:spPr>
          <a:xfrm>
            <a:off x="0" y="0"/>
            <a:ext cx="6411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FF24D71-1044-7B4B-BAC6-B01A15BFB246}"/>
              </a:ext>
            </a:extLst>
          </p:cNvPr>
          <p:cNvSpPr>
            <a:spLocks noGrp="1"/>
          </p:cNvSpPr>
          <p:nvPr>
            <p:ph type="title" hasCustomPrompt="1"/>
          </p:nvPr>
        </p:nvSpPr>
        <p:spPr>
          <a:xfrm>
            <a:off x="932790" y="365125"/>
            <a:ext cx="10515600" cy="1325563"/>
          </a:xfrm>
          <a:prstGeom prst="rect">
            <a:avLst/>
          </a:prstGeom>
        </p:spPr>
        <p:txBody>
          <a:bodyPr/>
          <a:lstStyle>
            <a:lvl1pPr>
              <a:defRPr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E5C254EA-1E74-EE46-88AF-2423BCE97FC3}"/>
              </a:ext>
            </a:extLst>
          </p:cNvPr>
          <p:cNvSpPr>
            <a:spLocks noGrp="1"/>
          </p:cNvSpPr>
          <p:nvPr>
            <p:ph idx="1"/>
          </p:nvPr>
        </p:nvSpPr>
        <p:spPr>
          <a:xfrm>
            <a:off x="932790" y="1825625"/>
            <a:ext cx="10515600" cy="4351338"/>
          </a:xfrm>
          <a:prstGeom prst="rect">
            <a:avLst/>
          </a:prstGeom>
        </p:spPr>
        <p:txBody>
          <a:bodyPr/>
          <a:lstStyle>
            <a:lvl1pPr>
              <a:buClr>
                <a:schemeClr val="accent2"/>
              </a:buClr>
              <a:defRPr b="0" i="0">
                <a:latin typeface="Arial" panose="020B0604020202020204" pitchFamily="34" charset="0"/>
                <a:cs typeface="Arial" panose="020B0604020202020204" pitchFamily="34" charset="0"/>
              </a:defRPr>
            </a:lvl1pPr>
            <a:lvl2pPr marL="685800" indent="-228600">
              <a:buFont typeface="System Font Regular"/>
              <a:buChar cha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7573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EFFA73-A5CA-8742-A9E5-2B5903BE6BFE}"/>
              </a:ext>
            </a:extLst>
          </p:cNvPr>
          <p:cNvSpPr/>
          <p:nvPr userDrawn="1"/>
        </p:nvSpPr>
        <p:spPr>
          <a:xfrm>
            <a:off x="6089346"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36672F-03B1-4041-AE6C-D9D191845EAE}"/>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618D92-2815-3745-BFFC-787095530A6B}"/>
              </a:ext>
            </a:extLst>
          </p:cNvPr>
          <p:cNvSpPr>
            <a:spLocks noGrp="1"/>
          </p:cNvSpPr>
          <p:nvPr>
            <p:ph type="title" hasCustomPrompt="1"/>
          </p:nvPr>
        </p:nvSpPr>
        <p:spPr>
          <a:xfrm>
            <a:off x="470065" y="527806"/>
            <a:ext cx="5374377" cy="1204708"/>
          </a:xfrm>
          <a:prstGeom prst="rect">
            <a:avLst/>
          </a:prstGeom>
        </p:spPr>
        <p:txBody>
          <a:bodyPr lIns="0" tIns="0" rIns="0" bIns="0" anchor="t" anchorCtr="0"/>
          <a:lstStyle>
            <a:lvl1pP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187DD6F7-3893-314E-B99F-FFFC9B0E7BB0}"/>
              </a:ext>
            </a:extLst>
          </p:cNvPr>
          <p:cNvSpPr>
            <a:spLocks noGrp="1"/>
          </p:cNvSpPr>
          <p:nvPr>
            <p:ph type="body" idx="1"/>
          </p:nvPr>
        </p:nvSpPr>
        <p:spPr>
          <a:xfrm>
            <a:off x="529395" y="2261601"/>
            <a:ext cx="5233842" cy="379296"/>
          </a:xfrm>
          <a:prstGeom prst="rect">
            <a:avLst/>
          </a:prstGeom>
        </p:spPr>
        <p:txBody>
          <a:bodyPr lIns="0" tIns="0" rIns="0" bIns="0" anchor="t" anchorCtr="0">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2">
            <a:extLst>
              <a:ext uri="{FF2B5EF4-FFF2-40B4-BE49-F238E27FC236}">
                <a16:creationId xmlns:a16="http://schemas.microsoft.com/office/drawing/2014/main" id="{141E7E97-0D36-E44F-A54D-4164B7593367}"/>
              </a:ext>
            </a:extLst>
          </p:cNvPr>
          <p:cNvSpPr>
            <a:spLocks noGrp="1"/>
          </p:cNvSpPr>
          <p:nvPr>
            <p:ph type="body" idx="10"/>
          </p:nvPr>
        </p:nvSpPr>
        <p:spPr>
          <a:xfrm>
            <a:off x="526774" y="2756552"/>
            <a:ext cx="4923449" cy="547076"/>
          </a:xfrm>
          <a:prstGeom prst="rect">
            <a:avLst/>
          </a:prstGeom>
        </p:spPr>
        <p:txBody>
          <a:bodyPr lIns="0" tIns="0" rIns="0" bIns="0" anchor="t" anchorCtr="0">
            <a:norm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8" name="Picture 17">
            <a:extLst>
              <a:ext uri="{FF2B5EF4-FFF2-40B4-BE49-F238E27FC236}">
                <a16:creationId xmlns:a16="http://schemas.microsoft.com/office/drawing/2014/main" id="{F52338CE-144B-9843-98DC-16D1C99427DF}"/>
              </a:ext>
            </a:extLst>
          </p:cNvPr>
          <p:cNvPicPr>
            <a:picLocks noChangeAspect="1"/>
          </p:cNvPicPr>
          <p:nvPr userDrawn="1"/>
        </p:nvPicPr>
        <p:blipFill>
          <a:blip r:embed="rId2"/>
          <a:stretch>
            <a:fillRect/>
          </a:stretch>
        </p:blipFill>
        <p:spPr>
          <a:xfrm>
            <a:off x="10989391" y="6185351"/>
            <a:ext cx="958339" cy="465299"/>
          </a:xfrm>
          <a:prstGeom prst="rect">
            <a:avLst/>
          </a:prstGeom>
        </p:spPr>
      </p:pic>
    </p:spTree>
    <p:extLst>
      <p:ext uri="{BB962C8B-B14F-4D97-AF65-F5344CB8AC3E}">
        <p14:creationId xmlns:p14="http://schemas.microsoft.com/office/powerpoint/2010/main" val="3520301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EFFA73-A5CA-8742-A9E5-2B5903BE6BFE}"/>
              </a:ext>
            </a:extLst>
          </p:cNvPr>
          <p:cNvSpPr/>
          <p:nvPr userDrawn="1"/>
        </p:nvSpPr>
        <p:spPr>
          <a:xfrm>
            <a:off x="6089346"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36672F-03B1-4041-AE6C-D9D191845EAE}"/>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618D92-2815-3745-BFFC-787095530A6B}"/>
              </a:ext>
            </a:extLst>
          </p:cNvPr>
          <p:cNvSpPr>
            <a:spLocks noGrp="1"/>
          </p:cNvSpPr>
          <p:nvPr>
            <p:ph type="title" hasCustomPrompt="1"/>
          </p:nvPr>
        </p:nvSpPr>
        <p:spPr>
          <a:xfrm>
            <a:off x="470065" y="527806"/>
            <a:ext cx="5374377" cy="1204708"/>
          </a:xfrm>
          <a:prstGeom prst="rect">
            <a:avLst/>
          </a:prstGeom>
        </p:spPr>
        <p:txBody>
          <a:bodyPr lIns="0" tIns="0" rIns="0" bIns="0" anchor="t" anchorCtr="0"/>
          <a:lstStyle>
            <a:lvl1pP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187DD6F7-3893-314E-B99F-FFFC9B0E7BB0}"/>
              </a:ext>
            </a:extLst>
          </p:cNvPr>
          <p:cNvSpPr>
            <a:spLocks noGrp="1"/>
          </p:cNvSpPr>
          <p:nvPr>
            <p:ph type="body" idx="1"/>
          </p:nvPr>
        </p:nvSpPr>
        <p:spPr>
          <a:xfrm>
            <a:off x="529395" y="2261601"/>
            <a:ext cx="5233842" cy="379296"/>
          </a:xfrm>
          <a:prstGeom prst="rect">
            <a:avLst/>
          </a:prstGeom>
        </p:spPr>
        <p:txBody>
          <a:bodyPr lIns="0" tIns="0" rIns="0" bIns="0" anchor="t" anchorCtr="0">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2">
            <a:extLst>
              <a:ext uri="{FF2B5EF4-FFF2-40B4-BE49-F238E27FC236}">
                <a16:creationId xmlns:a16="http://schemas.microsoft.com/office/drawing/2014/main" id="{141E7E97-0D36-E44F-A54D-4164B7593367}"/>
              </a:ext>
            </a:extLst>
          </p:cNvPr>
          <p:cNvSpPr>
            <a:spLocks noGrp="1"/>
          </p:cNvSpPr>
          <p:nvPr>
            <p:ph type="body" idx="10"/>
          </p:nvPr>
        </p:nvSpPr>
        <p:spPr>
          <a:xfrm>
            <a:off x="526774" y="2756552"/>
            <a:ext cx="4923449" cy="547076"/>
          </a:xfrm>
          <a:prstGeom prst="rect">
            <a:avLst/>
          </a:prstGeom>
        </p:spPr>
        <p:txBody>
          <a:bodyPr lIns="0" tIns="0" rIns="0" bIns="0" anchor="t" anchorCtr="0">
            <a:norm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819747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5D178A-6A7B-B44E-B421-9D77785557B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9467BE-A797-7F40-9771-EC7D0F4D39AE}"/>
              </a:ext>
            </a:extLst>
          </p:cNvPr>
          <p:cNvSpPr>
            <a:spLocks noGrp="1"/>
          </p:cNvSpPr>
          <p:nvPr>
            <p:ph type="title" hasCustomPrompt="1"/>
          </p:nvPr>
        </p:nvSpPr>
        <p:spPr>
          <a:xfrm>
            <a:off x="839788" y="2766218"/>
            <a:ext cx="10515600" cy="1325563"/>
          </a:xfrm>
          <a:prstGeom prst="rect">
            <a:avLst/>
          </a:prstGeom>
        </p:spPr>
        <p:txBody>
          <a:bodyPr lIns="0" tIns="0" rIns="0" bIns="0"/>
          <a:lstStyle>
            <a:lvl1pP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837542E1-9E7C-BF4A-BE9D-29B09798C5EE}"/>
              </a:ext>
            </a:extLst>
          </p:cNvPr>
          <p:cNvPicPr>
            <a:picLocks noChangeAspect="1"/>
          </p:cNvPicPr>
          <p:nvPr userDrawn="1"/>
        </p:nvPicPr>
        <p:blipFill>
          <a:blip r:embed="rId2"/>
          <a:srcRect/>
          <a:stretch/>
        </p:blipFill>
        <p:spPr>
          <a:xfrm>
            <a:off x="10989391" y="6185351"/>
            <a:ext cx="958339" cy="465298"/>
          </a:xfrm>
          <a:prstGeom prst="rect">
            <a:avLst/>
          </a:prstGeom>
        </p:spPr>
      </p:pic>
      <p:sp>
        <p:nvSpPr>
          <p:cNvPr id="12" name="Text Placeholder 2">
            <a:extLst>
              <a:ext uri="{FF2B5EF4-FFF2-40B4-BE49-F238E27FC236}">
                <a16:creationId xmlns:a16="http://schemas.microsoft.com/office/drawing/2014/main" id="{2F25FE3C-B122-654A-948A-B9422810E4DD}"/>
              </a:ext>
            </a:extLst>
          </p:cNvPr>
          <p:cNvSpPr>
            <a:spLocks noGrp="1"/>
          </p:cNvSpPr>
          <p:nvPr>
            <p:ph type="body" idx="1"/>
          </p:nvPr>
        </p:nvSpPr>
        <p:spPr>
          <a:xfrm>
            <a:off x="836612" y="4139996"/>
            <a:ext cx="5233842" cy="379296"/>
          </a:xfrm>
          <a:prstGeom prst="rect">
            <a:avLst/>
          </a:prstGeom>
        </p:spPr>
        <p:txBody>
          <a:bodyPr lIns="0" tIns="0" rIns="0" bIns="0" anchor="t" anchorCtr="0">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525587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DC9FBF-BC22-6649-AFA9-DCC46031DCD7}"/>
              </a:ext>
            </a:extLst>
          </p:cNvPr>
          <p:cNvSpPr/>
          <p:nvPr userDrawn="1"/>
        </p:nvSpPr>
        <p:spPr>
          <a:xfrm>
            <a:off x="0" y="2435738"/>
            <a:ext cx="12192000" cy="4422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DD322B3-22C5-F24D-AE53-DBFEF6EBC414}"/>
              </a:ext>
            </a:extLst>
          </p:cNvPr>
          <p:cNvPicPr>
            <a:picLocks noChangeAspect="1"/>
          </p:cNvPicPr>
          <p:nvPr userDrawn="1"/>
        </p:nvPicPr>
        <p:blipFill>
          <a:blip r:embed="rId2"/>
          <a:srcRect/>
          <a:stretch/>
        </p:blipFill>
        <p:spPr>
          <a:xfrm>
            <a:off x="4979143" y="5456272"/>
            <a:ext cx="2233714" cy="1084525"/>
          </a:xfrm>
          <a:prstGeom prst="rect">
            <a:avLst/>
          </a:prstGeom>
        </p:spPr>
      </p:pic>
      <p:sp>
        <p:nvSpPr>
          <p:cNvPr id="11" name="Rectangle 10">
            <a:extLst>
              <a:ext uri="{FF2B5EF4-FFF2-40B4-BE49-F238E27FC236}">
                <a16:creationId xmlns:a16="http://schemas.microsoft.com/office/drawing/2014/main" id="{1F504D6D-123C-664D-AEC1-EB5CB62A4132}"/>
              </a:ext>
            </a:extLst>
          </p:cNvPr>
          <p:cNvSpPr/>
          <p:nvPr userDrawn="1"/>
        </p:nvSpPr>
        <p:spPr>
          <a:xfrm>
            <a:off x="0" y="2423863"/>
            <a:ext cx="12192000" cy="498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B919C5-2AC0-9445-8CAA-29815157FD07}"/>
              </a:ext>
            </a:extLst>
          </p:cNvPr>
          <p:cNvSpPr/>
          <p:nvPr userDrawn="1"/>
        </p:nvSpPr>
        <p:spPr>
          <a:xfrm>
            <a:off x="0" y="2915482"/>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80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76E6-35EB-824B-9A01-5E479A8D8BF2}"/>
              </a:ext>
            </a:extLst>
          </p:cNvPr>
          <p:cNvSpPr>
            <a:spLocks noGrp="1"/>
          </p:cNvSpPr>
          <p:nvPr>
            <p:ph type="title" hasCustomPrompt="1"/>
          </p:nvPr>
        </p:nvSpPr>
        <p:spPr>
          <a:xfrm>
            <a:off x="932790" y="365125"/>
            <a:ext cx="10515600" cy="1325563"/>
          </a:xfrm>
          <a:prstGeom prst="rect">
            <a:avLst/>
          </a:prstGeom>
        </p:spPr>
        <p:txBody>
          <a:bodyPr/>
          <a:lstStyle>
            <a:lvl1pPr>
              <a:defRPr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BFD271-48B8-C14C-B5C4-FC7C0A1806CD}"/>
              </a:ext>
            </a:extLst>
          </p:cNvPr>
          <p:cNvSpPr>
            <a:spLocks noGrp="1"/>
          </p:cNvSpPr>
          <p:nvPr>
            <p:ph idx="1"/>
          </p:nvPr>
        </p:nvSpPr>
        <p:spPr>
          <a:xfrm>
            <a:off x="932790" y="1825625"/>
            <a:ext cx="10515600" cy="4351338"/>
          </a:xfrm>
          <a:prstGeom prst="rect">
            <a:avLst/>
          </a:prstGeom>
        </p:spPr>
        <p:txBody>
          <a:bodyPr/>
          <a:lstStyle>
            <a:lvl1pPr>
              <a:buClr>
                <a:schemeClr val="accent2"/>
              </a:buClr>
              <a:defRPr b="0" i="0">
                <a:latin typeface="Arial" panose="020B0604020202020204" pitchFamily="34" charset="0"/>
                <a:cs typeface="Arial" panose="020B0604020202020204" pitchFamily="34" charset="0"/>
              </a:defRPr>
            </a:lvl1pPr>
            <a:lvl2pPr marL="685800" indent="-228600">
              <a:buFont typeface="System Font Regular"/>
              <a:buChar cha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DFCB747-0508-AA46-AC14-AA070C636956}"/>
              </a:ext>
            </a:extLst>
          </p:cNvPr>
          <p:cNvSpPr>
            <a:spLocks noGrp="1"/>
          </p:cNvSpPr>
          <p:nvPr>
            <p:ph type="sldNum" sz="quarter" idx="12"/>
          </p:nvPr>
        </p:nvSpPr>
        <p:spPr>
          <a:xfrm>
            <a:off x="4724400" y="6356350"/>
            <a:ext cx="2743200" cy="365125"/>
          </a:xfrm>
          <a:prstGeom prst="rect">
            <a:avLst/>
          </a:prstGeom>
        </p:spPr>
        <p:txBody>
          <a:bodyPr/>
          <a:lstStyle>
            <a:lvl1pPr algn="ctr">
              <a:defRPr b="0" i="0">
                <a:solidFill>
                  <a:schemeClr val="accent4"/>
                </a:solidFill>
                <a:latin typeface="Arial" panose="020B0604020202020204" pitchFamily="34" charset="0"/>
                <a:cs typeface="Arial" panose="020B0604020202020204" pitchFamily="34" charset="0"/>
              </a:defRPr>
            </a:lvl1pPr>
          </a:lstStyle>
          <a:p>
            <a:endParaRPr lang="en-US" dirty="0"/>
          </a:p>
        </p:txBody>
      </p:sp>
      <p:sp>
        <p:nvSpPr>
          <p:cNvPr id="8" name="Rectangle 7">
            <a:extLst>
              <a:ext uri="{FF2B5EF4-FFF2-40B4-BE49-F238E27FC236}">
                <a16:creationId xmlns:a16="http://schemas.microsoft.com/office/drawing/2014/main" id="{6EB339EC-BCF6-CE41-8306-6F474CB3177E}"/>
              </a:ext>
            </a:extLst>
          </p:cNvPr>
          <p:cNvSpPr/>
          <p:nvPr userDrawn="1"/>
        </p:nvSpPr>
        <p:spPr>
          <a:xfrm>
            <a:off x="63062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E0A3178-BFAA-A84B-9B5E-B33C9396672C}"/>
              </a:ext>
            </a:extLst>
          </p:cNvPr>
          <p:cNvPicPr>
            <a:picLocks noChangeAspect="1"/>
          </p:cNvPicPr>
          <p:nvPr userDrawn="1"/>
        </p:nvPicPr>
        <p:blipFill>
          <a:blip r:embed="rId2"/>
          <a:stretch>
            <a:fillRect/>
          </a:stretch>
        </p:blipFill>
        <p:spPr>
          <a:xfrm>
            <a:off x="10989391" y="6185351"/>
            <a:ext cx="958339" cy="465299"/>
          </a:xfrm>
          <a:prstGeom prst="rect">
            <a:avLst/>
          </a:prstGeom>
        </p:spPr>
      </p:pic>
      <p:sp>
        <p:nvSpPr>
          <p:cNvPr id="7" name="Rectangle 6">
            <a:extLst>
              <a:ext uri="{FF2B5EF4-FFF2-40B4-BE49-F238E27FC236}">
                <a16:creationId xmlns:a16="http://schemas.microsoft.com/office/drawing/2014/main" id="{1EAA2F5C-92C9-664B-9072-75D1B639F307}"/>
              </a:ext>
            </a:extLst>
          </p:cNvPr>
          <p:cNvSpPr/>
          <p:nvPr userDrawn="1"/>
        </p:nvSpPr>
        <p:spPr>
          <a:xfrm>
            <a:off x="0" y="0"/>
            <a:ext cx="6411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39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B7D6D96-2F62-074B-AB0B-6DC0FD68CFFD}"/>
              </a:ext>
            </a:extLst>
          </p:cNvPr>
          <p:cNvSpPr>
            <a:spLocks noGrp="1"/>
          </p:cNvSpPr>
          <p:nvPr>
            <p:ph type="sldNum" sz="quarter" idx="12"/>
          </p:nvPr>
        </p:nvSpPr>
        <p:spPr>
          <a:xfrm>
            <a:off x="4724400" y="6356350"/>
            <a:ext cx="2743200" cy="365125"/>
          </a:xfrm>
          <a:prstGeom prst="rect">
            <a:avLst/>
          </a:prstGeom>
        </p:spPr>
        <p:txBody>
          <a:bodyPr/>
          <a:lstStyle>
            <a:lvl1pPr algn="ctr">
              <a:defRPr b="0" i="0">
                <a:solidFill>
                  <a:schemeClr val="accent4"/>
                </a:solidFill>
                <a:latin typeface="Arial" panose="020B0604020202020204" pitchFamily="34" charset="0"/>
                <a:cs typeface="Arial" panose="020B0604020202020204" pitchFamily="34" charset="0"/>
              </a:defRPr>
            </a:lvl1pPr>
          </a:lstStyle>
          <a:p>
            <a:endParaRPr lang="en-US" dirty="0"/>
          </a:p>
        </p:txBody>
      </p:sp>
      <p:sp>
        <p:nvSpPr>
          <p:cNvPr id="8" name="Rectangle 7">
            <a:extLst>
              <a:ext uri="{FF2B5EF4-FFF2-40B4-BE49-F238E27FC236}">
                <a16:creationId xmlns:a16="http://schemas.microsoft.com/office/drawing/2014/main" id="{DAEF2D7B-89F4-5647-AB5E-801E37699BF7}"/>
              </a:ext>
            </a:extLst>
          </p:cNvPr>
          <p:cNvSpPr/>
          <p:nvPr userDrawn="1"/>
        </p:nvSpPr>
        <p:spPr>
          <a:xfrm>
            <a:off x="63062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AB4CAA-1822-C644-8514-A88FD0A46DD9}"/>
              </a:ext>
            </a:extLst>
          </p:cNvPr>
          <p:cNvSpPr/>
          <p:nvPr userDrawn="1"/>
        </p:nvSpPr>
        <p:spPr>
          <a:xfrm>
            <a:off x="0" y="0"/>
            <a:ext cx="6411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FF24D71-1044-7B4B-BAC6-B01A15BFB246}"/>
              </a:ext>
            </a:extLst>
          </p:cNvPr>
          <p:cNvSpPr>
            <a:spLocks noGrp="1"/>
          </p:cNvSpPr>
          <p:nvPr>
            <p:ph type="title" hasCustomPrompt="1"/>
          </p:nvPr>
        </p:nvSpPr>
        <p:spPr>
          <a:xfrm>
            <a:off x="932790" y="365125"/>
            <a:ext cx="10515600" cy="1325563"/>
          </a:xfrm>
          <a:prstGeom prst="rect">
            <a:avLst/>
          </a:prstGeom>
        </p:spPr>
        <p:txBody>
          <a:bodyPr/>
          <a:lstStyle>
            <a:lvl1pPr>
              <a:defRPr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E5C254EA-1E74-EE46-88AF-2423BCE97FC3}"/>
              </a:ext>
            </a:extLst>
          </p:cNvPr>
          <p:cNvSpPr>
            <a:spLocks noGrp="1"/>
          </p:cNvSpPr>
          <p:nvPr>
            <p:ph idx="1"/>
          </p:nvPr>
        </p:nvSpPr>
        <p:spPr>
          <a:xfrm>
            <a:off x="932790" y="1825625"/>
            <a:ext cx="10515600" cy="4351338"/>
          </a:xfrm>
          <a:prstGeom prst="rect">
            <a:avLst/>
          </a:prstGeom>
        </p:spPr>
        <p:txBody>
          <a:bodyPr/>
          <a:lstStyle>
            <a:lvl1pPr>
              <a:buClr>
                <a:schemeClr val="accent2"/>
              </a:buClr>
              <a:defRPr b="0" i="0">
                <a:latin typeface="Arial" panose="020B0604020202020204" pitchFamily="34" charset="0"/>
                <a:cs typeface="Arial" panose="020B0604020202020204" pitchFamily="34" charset="0"/>
              </a:defRPr>
            </a:lvl1pPr>
            <a:lvl2pPr marL="685800" indent="-228600">
              <a:buFont typeface="System Font Regular"/>
              <a:buChar cha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6576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EFFA73-A5CA-8742-A9E5-2B5903BE6BFE}"/>
              </a:ext>
            </a:extLst>
          </p:cNvPr>
          <p:cNvSpPr/>
          <p:nvPr userDrawn="1"/>
        </p:nvSpPr>
        <p:spPr>
          <a:xfrm>
            <a:off x="6089346"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36672F-03B1-4041-AE6C-D9D191845EAE}"/>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618D92-2815-3745-BFFC-787095530A6B}"/>
              </a:ext>
            </a:extLst>
          </p:cNvPr>
          <p:cNvSpPr>
            <a:spLocks noGrp="1"/>
          </p:cNvSpPr>
          <p:nvPr>
            <p:ph type="title" hasCustomPrompt="1"/>
          </p:nvPr>
        </p:nvSpPr>
        <p:spPr>
          <a:xfrm>
            <a:off x="470065" y="527806"/>
            <a:ext cx="5374377" cy="1204708"/>
          </a:xfrm>
          <a:prstGeom prst="rect">
            <a:avLst/>
          </a:prstGeom>
        </p:spPr>
        <p:txBody>
          <a:bodyPr lIns="0" tIns="0" rIns="0" bIns="0" anchor="t" anchorCtr="0"/>
          <a:lstStyle>
            <a:lvl1pP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187DD6F7-3893-314E-B99F-FFFC9B0E7BB0}"/>
              </a:ext>
            </a:extLst>
          </p:cNvPr>
          <p:cNvSpPr>
            <a:spLocks noGrp="1"/>
          </p:cNvSpPr>
          <p:nvPr>
            <p:ph type="body" idx="1"/>
          </p:nvPr>
        </p:nvSpPr>
        <p:spPr>
          <a:xfrm>
            <a:off x="529395" y="2261601"/>
            <a:ext cx="5233842" cy="379296"/>
          </a:xfrm>
          <a:prstGeom prst="rect">
            <a:avLst/>
          </a:prstGeom>
        </p:spPr>
        <p:txBody>
          <a:bodyPr lIns="0" tIns="0" rIns="0" bIns="0" anchor="t" anchorCtr="0">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2">
            <a:extLst>
              <a:ext uri="{FF2B5EF4-FFF2-40B4-BE49-F238E27FC236}">
                <a16:creationId xmlns:a16="http://schemas.microsoft.com/office/drawing/2014/main" id="{141E7E97-0D36-E44F-A54D-4164B7593367}"/>
              </a:ext>
            </a:extLst>
          </p:cNvPr>
          <p:cNvSpPr>
            <a:spLocks noGrp="1"/>
          </p:cNvSpPr>
          <p:nvPr>
            <p:ph type="body" idx="10"/>
          </p:nvPr>
        </p:nvSpPr>
        <p:spPr>
          <a:xfrm>
            <a:off x="526774" y="2756552"/>
            <a:ext cx="4923449" cy="547076"/>
          </a:xfrm>
          <a:prstGeom prst="rect">
            <a:avLst/>
          </a:prstGeom>
        </p:spPr>
        <p:txBody>
          <a:bodyPr lIns="0" tIns="0" rIns="0" bIns="0" anchor="t" anchorCtr="0">
            <a:norm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8" name="Picture 17">
            <a:extLst>
              <a:ext uri="{FF2B5EF4-FFF2-40B4-BE49-F238E27FC236}">
                <a16:creationId xmlns:a16="http://schemas.microsoft.com/office/drawing/2014/main" id="{F52338CE-144B-9843-98DC-16D1C99427DF}"/>
              </a:ext>
            </a:extLst>
          </p:cNvPr>
          <p:cNvPicPr>
            <a:picLocks noChangeAspect="1"/>
          </p:cNvPicPr>
          <p:nvPr userDrawn="1"/>
        </p:nvPicPr>
        <p:blipFill>
          <a:blip r:embed="rId2"/>
          <a:stretch>
            <a:fillRect/>
          </a:stretch>
        </p:blipFill>
        <p:spPr>
          <a:xfrm>
            <a:off x="10989391" y="6185351"/>
            <a:ext cx="958339" cy="465299"/>
          </a:xfrm>
          <a:prstGeom prst="rect">
            <a:avLst/>
          </a:prstGeom>
        </p:spPr>
      </p:pic>
    </p:spTree>
    <p:extLst>
      <p:ext uri="{BB962C8B-B14F-4D97-AF65-F5344CB8AC3E}">
        <p14:creationId xmlns:p14="http://schemas.microsoft.com/office/powerpoint/2010/main" val="316075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EFFA73-A5CA-8742-A9E5-2B5903BE6BFE}"/>
              </a:ext>
            </a:extLst>
          </p:cNvPr>
          <p:cNvSpPr/>
          <p:nvPr userDrawn="1"/>
        </p:nvSpPr>
        <p:spPr>
          <a:xfrm>
            <a:off x="6089346"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36672F-03B1-4041-AE6C-D9D191845EAE}"/>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618D92-2815-3745-BFFC-787095530A6B}"/>
              </a:ext>
            </a:extLst>
          </p:cNvPr>
          <p:cNvSpPr>
            <a:spLocks noGrp="1"/>
          </p:cNvSpPr>
          <p:nvPr>
            <p:ph type="title" hasCustomPrompt="1"/>
          </p:nvPr>
        </p:nvSpPr>
        <p:spPr>
          <a:xfrm>
            <a:off x="470065" y="527806"/>
            <a:ext cx="5374377" cy="1204708"/>
          </a:xfrm>
          <a:prstGeom prst="rect">
            <a:avLst/>
          </a:prstGeom>
        </p:spPr>
        <p:txBody>
          <a:bodyPr lIns="0" tIns="0" rIns="0" bIns="0" anchor="t" anchorCtr="0"/>
          <a:lstStyle>
            <a:lvl1pP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187DD6F7-3893-314E-B99F-FFFC9B0E7BB0}"/>
              </a:ext>
            </a:extLst>
          </p:cNvPr>
          <p:cNvSpPr>
            <a:spLocks noGrp="1"/>
          </p:cNvSpPr>
          <p:nvPr>
            <p:ph type="body" idx="1"/>
          </p:nvPr>
        </p:nvSpPr>
        <p:spPr>
          <a:xfrm>
            <a:off x="529395" y="2261601"/>
            <a:ext cx="5233842" cy="379296"/>
          </a:xfrm>
          <a:prstGeom prst="rect">
            <a:avLst/>
          </a:prstGeom>
        </p:spPr>
        <p:txBody>
          <a:bodyPr lIns="0" tIns="0" rIns="0" bIns="0" anchor="t" anchorCtr="0">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2">
            <a:extLst>
              <a:ext uri="{FF2B5EF4-FFF2-40B4-BE49-F238E27FC236}">
                <a16:creationId xmlns:a16="http://schemas.microsoft.com/office/drawing/2014/main" id="{141E7E97-0D36-E44F-A54D-4164B7593367}"/>
              </a:ext>
            </a:extLst>
          </p:cNvPr>
          <p:cNvSpPr>
            <a:spLocks noGrp="1"/>
          </p:cNvSpPr>
          <p:nvPr>
            <p:ph type="body" idx="10"/>
          </p:nvPr>
        </p:nvSpPr>
        <p:spPr>
          <a:xfrm>
            <a:off x="526774" y="2756552"/>
            <a:ext cx="4923449" cy="547076"/>
          </a:xfrm>
          <a:prstGeom prst="rect">
            <a:avLst/>
          </a:prstGeom>
        </p:spPr>
        <p:txBody>
          <a:bodyPr lIns="0" tIns="0" rIns="0" bIns="0" anchor="t" anchorCtr="0">
            <a:norm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60496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5D178A-6A7B-B44E-B421-9D77785557B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9467BE-A797-7F40-9771-EC7D0F4D39AE}"/>
              </a:ext>
            </a:extLst>
          </p:cNvPr>
          <p:cNvSpPr>
            <a:spLocks noGrp="1"/>
          </p:cNvSpPr>
          <p:nvPr>
            <p:ph type="title" hasCustomPrompt="1"/>
          </p:nvPr>
        </p:nvSpPr>
        <p:spPr>
          <a:xfrm>
            <a:off x="839788" y="2766218"/>
            <a:ext cx="10515600" cy="1325563"/>
          </a:xfrm>
          <a:prstGeom prst="rect">
            <a:avLst/>
          </a:prstGeom>
        </p:spPr>
        <p:txBody>
          <a:bodyPr lIns="0" tIns="0" rIns="0" bIns="0"/>
          <a:lstStyle>
            <a:lvl1pP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837542E1-9E7C-BF4A-BE9D-29B09798C5EE}"/>
              </a:ext>
            </a:extLst>
          </p:cNvPr>
          <p:cNvPicPr>
            <a:picLocks noChangeAspect="1"/>
          </p:cNvPicPr>
          <p:nvPr userDrawn="1"/>
        </p:nvPicPr>
        <p:blipFill>
          <a:blip r:embed="rId2"/>
          <a:srcRect/>
          <a:stretch/>
        </p:blipFill>
        <p:spPr>
          <a:xfrm>
            <a:off x="10989391" y="6185351"/>
            <a:ext cx="958339" cy="465298"/>
          </a:xfrm>
          <a:prstGeom prst="rect">
            <a:avLst/>
          </a:prstGeom>
        </p:spPr>
      </p:pic>
      <p:sp>
        <p:nvSpPr>
          <p:cNvPr id="12" name="Text Placeholder 2">
            <a:extLst>
              <a:ext uri="{FF2B5EF4-FFF2-40B4-BE49-F238E27FC236}">
                <a16:creationId xmlns:a16="http://schemas.microsoft.com/office/drawing/2014/main" id="{2F25FE3C-B122-654A-948A-B9422810E4DD}"/>
              </a:ext>
            </a:extLst>
          </p:cNvPr>
          <p:cNvSpPr>
            <a:spLocks noGrp="1"/>
          </p:cNvSpPr>
          <p:nvPr>
            <p:ph type="body" idx="1"/>
          </p:nvPr>
        </p:nvSpPr>
        <p:spPr>
          <a:xfrm>
            <a:off x="836612" y="4139996"/>
            <a:ext cx="5233842" cy="379296"/>
          </a:xfrm>
          <a:prstGeom prst="rect">
            <a:avLst/>
          </a:prstGeom>
        </p:spPr>
        <p:txBody>
          <a:bodyPr lIns="0" tIns="0" rIns="0" bIns="0" anchor="t" anchorCtr="0">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37802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DC9FBF-BC22-6649-AFA9-DCC46031DCD7}"/>
              </a:ext>
            </a:extLst>
          </p:cNvPr>
          <p:cNvSpPr/>
          <p:nvPr userDrawn="1"/>
        </p:nvSpPr>
        <p:spPr>
          <a:xfrm>
            <a:off x="0" y="2435738"/>
            <a:ext cx="12192000" cy="4422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DD322B3-22C5-F24D-AE53-DBFEF6EBC414}"/>
              </a:ext>
            </a:extLst>
          </p:cNvPr>
          <p:cNvPicPr>
            <a:picLocks noChangeAspect="1"/>
          </p:cNvPicPr>
          <p:nvPr userDrawn="1"/>
        </p:nvPicPr>
        <p:blipFill>
          <a:blip r:embed="rId2"/>
          <a:srcRect/>
          <a:stretch/>
        </p:blipFill>
        <p:spPr>
          <a:xfrm>
            <a:off x="4979143" y="5456272"/>
            <a:ext cx="2233714" cy="1084525"/>
          </a:xfrm>
          <a:prstGeom prst="rect">
            <a:avLst/>
          </a:prstGeom>
        </p:spPr>
      </p:pic>
      <p:sp>
        <p:nvSpPr>
          <p:cNvPr id="11" name="Rectangle 10">
            <a:extLst>
              <a:ext uri="{FF2B5EF4-FFF2-40B4-BE49-F238E27FC236}">
                <a16:creationId xmlns:a16="http://schemas.microsoft.com/office/drawing/2014/main" id="{1F504D6D-123C-664D-AEC1-EB5CB62A4132}"/>
              </a:ext>
            </a:extLst>
          </p:cNvPr>
          <p:cNvSpPr/>
          <p:nvPr userDrawn="1"/>
        </p:nvSpPr>
        <p:spPr>
          <a:xfrm>
            <a:off x="0" y="2423863"/>
            <a:ext cx="12192000" cy="498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B919C5-2AC0-9445-8CAA-29815157FD07}"/>
              </a:ext>
            </a:extLst>
          </p:cNvPr>
          <p:cNvSpPr/>
          <p:nvPr userDrawn="1"/>
        </p:nvSpPr>
        <p:spPr>
          <a:xfrm>
            <a:off x="0" y="2915482"/>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551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8942F3-A0DE-F948-9022-641376D8196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59EE61-A6DA-624D-9428-D9FB758043F4}"/>
              </a:ext>
            </a:extLst>
          </p:cNvPr>
          <p:cNvSpPr>
            <a:spLocks noGrp="1"/>
          </p:cNvSpPr>
          <p:nvPr>
            <p:ph type="ctrTitle" hasCustomPrompt="1"/>
          </p:nvPr>
        </p:nvSpPr>
        <p:spPr>
          <a:xfrm>
            <a:off x="0" y="3807370"/>
            <a:ext cx="12192000" cy="1321677"/>
          </a:xfrm>
        </p:spPr>
        <p:txBody>
          <a:bodyPr lIns="0" tIns="0" rIns="0" bIns="0" anchor="ctr" anchorCtr="0"/>
          <a:lstStyle>
            <a:lvl1pPr algn="ctr">
              <a:defRPr sz="6000" b="1" i="0">
                <a:solidFill>
                  <a:schemeClr val="bg1"/>
                </a:solidFill>
                <a:latin typeface="Arial Narrow" panose="020B0604020202020204" pitchFamily="34" charset="0"/>
                <a:cs typeface="Arial Narrow" panose="020B0604020202020204" pitchFamily="34" charset="0"/>
              </a:defRPr>
            </a:lvl1pPr>
          </a:lstStyle>
          <a:p>
            <a:r>
              <a:rPr lang="en-US" dirty="0"/>
              <a:t>HEADLINE LOREM IPSUM</a:t>
            </a:r>
          </a:p>
        </p:txBody>
      </p:sp>
      <p:sp>
        <p:nvSpPr>
          <p:cNvPr id="9" name="Text Placeholder 2">
            <a:extLst>
              <a:ext uri="{FF2B5EF4-FFF2-40B4-BE49-F238E27FC236}">
                <a16:creationId xmlns:a16="http://schemas.microsoft.com/office/drawing/2014/main" id="{4F236F0F-FD58-834F-A9EC-D2E4DC9E8326}"/>
              </a:ext>
            </a:extLst>
          </p:cNvPr>
          <p:cNvSpPr>
            <a:spLocks noGrp="1"/>
          </p:cNvSpPr>
          <p:nvPr>
            <p:ph type="body" idx="1" hasCustomPrompt="1"/>
          </p:nvPr>
        </p:nvSpPr>
        <p:spPr>
          <a:xfrm>
            <a:off x="0" y="4967835"/>
            <a:ext cx="12192000" cy="623667"/>
          </a:xfr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Subheadline</a:t>
            </a:r>
            <a:r>
              <a:rPr lang="en-US" dirty="0"/>
              <a:t> Lorem Ipsum Dolor</a:t>
            </a:r>
          </a:p>
        </p:txBody>
      </p:sp>
      <p:pic>
        <p:nvPicPr>
          <p:cNvPr id="13" name="Picture 12">
            <a:extLst>
              <a:ext uri="{FF2B5EF4-FFF2-40B4-BE49-F238E27FC236}">
                <a16:creationId xmlns:a16="http://schemas.microsoft.com/office/drawing/2014/main" id="{1333A1D5-0E02-A54E-AFCC-319DA03C0E07}"/>
              </a:ext>
            </a:extLst>
          </p:cNvPr>
          <p:cNvPicPr>
            <a:picLocks noChangeAspect="1"/>
          </p:cNvPicPr>
          <p:nvPr userDrawn="1"/>
        </p:nvPicPr>
        <p:blipFill>
          <a:blip r:embed="rId3"/>
          <a:stretch>
            <a:fillRect/>
          </a:stretch>
        </p:blipFill>
        <p:spPr>
          <a:xfrm>
            <a:off x="452231" y="555931"/>
            <a:ext cx="2777531" cy="2303997"/>
          </a:xfrm>
          <a:prstGeom prst="rect">
            <a:avLst/>
          </a:prstGeom>
        </p:spPr>
      </p:pic>
    </p:spTree>
    <p:extLst>
      <p:ext uri="{BB962C8B-B14F-4D97-AF65-F5344CB8AC3E}">
        <p14:creationId xmlns:p14="http://schemas.microsoft.com/office/powerpoint/2010/main" val="1842843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76E6-35EB-824B-9A01-5E479A8D8BF2}"/>
              </a:ext>
            </a:extLst>
          </p:cNvPr>
          <p:cNvSpPr>
            <a:spLocks noGrp="1"/>
          </p:cNvSpPr>
          <p:nvPr>
            <p:ph type="title" hasCustomPrompt="1"/>
          </p:nvPr>
        </p:nvSpPr>
        <p:spPr>
          <a:xfrm>
            <a:off x="932790" y="365125"/>
            <a:ext cx="10515600" cy="1325563"/>
          </a:xfrm>
          <a:prstGeom prst="rect">
            <a:avLst/>
          </a:prstGeom>
        </p:spPr>
        <p:txBody>
          <a:bodyPr/>
          <a:lstStyle>
            <a:lvl1pPr>
              <a:defRPr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BFD271-48B8-C14C-B5C4-FC7C0A1806CD}"/>
              </a:ext>
            </a:extLst>
          </p:cNvPr>
          <p:cNvSpPr>
            <a:spLocks noGrp="1"/>
          </p:cNvSpPr>
          <p:nvPr>
            <p:ph idx="1"/>
          </p:nvPr>
        </p:nvSpPr>
        <p:spPr>
          <a:xfrm>
            <a:off x="932790" y="1825625"/>
            <a:ext cx="10515600" cy="4351338"/>
          </a:xfrm>
          <a:prstGeom prst="rect">
            <a:avLst/>
          </a:prstGeom>
        </p:spPr>
        <p:txBody>
          <a:bodyPr/>
          <a:lstStyle>
            <a:lvl1pPr>
              <a:buClr>
                <a:schemeClr val="accent2"/>
              </a:buClr>
              <a:defRPr b="0" i="0">
                <a:latin typeface="Arial" panose="020B0604020202020204" pitchFamily="34" charset="0"/>
                <a:cs typeface="Arial" panose="020B0604020202020204" pitchFamily="34" charset="0"/>
              </a:defRPr>
            </a:lvl1pPr>
            <a:lvl2pPr marL="685800" indent="-228600">
              <a:buFont typeface="System Font Regular"/>
              <a:buChar cha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DFCB747-0508-AA46-AC14-AA070C636956}"/>
              </a:ext>
            </a:extLst>
          </p:cNvPr>
          <p:cNvSpPr>
            <a:spLocks noGrp="1"/>
          </p:cNvSpPr>
          <p:nvPr>
            <p:ph type="sldNum" sz="quarter" idx="12"/>
          </p:nvPr>
        </p:nvSpPr>
        <p:spPr>
          <a:xfrm>
            <a:off x="4724400" y="6356350"/>
            <a:ext cx="2743200" cy="365125"/>
          </a:xfrm>
          <a:prstGeom prst="rect">
            <a:avLst/>
          </a:prstGeom>
        </p:spPr>
        <p:txBody>
          <a:bodyPr/>
          <a:lstStyle>
            <a:lvl1pPr algn="ctr">
              <a:defRPr b="0" i="0">
                <a:solidFill>
                  <a:schemeClr val="accent4"/>
                </a:solidFill>
                <a:latin typeface="Arial" panose="020B0604020202020204" pitchFamily="34" charset="0"/>
                <a:cs typeface="Arial" panose="020B0604020202020204" pitchFamily="34" charset="0"/>
              </a:defRPr>
            </a:lvl1pPr>
          </a:lstStyle>
          <a:p>
            <a:endParaRPr lang="en-US" dirty="0"/>
          </a:p>
        </p:txBody>
      </p:sp>
      <p:sp>
        <p:nvSpPr>
          <p:cNvPr id="8" name="Rectangle 7">
            <a:extLst>
              <a:ext uri="{FF2B5EF4-FFF2-40B4-BE49-F238E27FC236}">
                <a16:creationId xmlns:a16="http://schemas.microsoft.com/office/drawing/2014/main" id="{6EB339EC-BCF6-CE41-8306-6F474CB3177E}"/>
              </a:ext>
            </a:extLst>
          </p:cNvPr>
          <p:cNvSpPr/>
          <p:nvPr userDrawn="1"/>
        </p:nvSpPr>
        <p:spPr>
          <a:xfrm>
            <a:off x="63062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E0A3178-BFAA-A84B-9B5E-B33C9396672C}"/>
              </a:ext>
            </a:extLst>
          </p:cNvPr>
          <p:cNvPicPr>
            <a:picLocks noChangeAspect="1"/>
          </p:cNvPicPr>
          <p:nvPr userDrawn="1"/>
        </p:nvPicPr>
        <p:blipFill>
          <a:blip r:embed="rId2"/>
          <a:stretch>
            <a:fillRect/>
          </a:stretch>
        </p:blipFill>
        <p:spPr>
          <a:xfrm>
            <a:off x="10989391" y="6185351"/>
            <a:ext cx="958339" cy="465299"/>
          </a:xfrm>
          <a:prstGeom prst="rect">
            <a:avLst/>
          </a:prstGeom>
        </p:spPr>
      </p:pic>
      <p:sp>
        <p:nvSpPr>
          <p:cNvPr id="7" name="Rectangle 6">
            <a:extLst>
              <a:ext uri="{FF2B5EF4-FFF2-40B4-BE49-F238E27FC236}">
                <a16:creationId xmlns:a16="http://schemas.microsoft.com/office/drawing/2014/main" id="{1EAA2F5C-92C9-664B-9072-75D1B639F307}"/>
              </a:ext>
            </a:extLst>
          </p:cNvPr>
          <p:cNvSpPr/>
          <p:nvPr userDrawn="1"/>
        </p:nvSpPr>
        <p:spPr>
          <a:xfrm>
            <a:off x="0" y="0"/>
            <a:ext cx="6411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917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D4A9A-ED93-AF41-8AF5-B3E659CE7F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991392-D977-384E-A3A6-D389F136F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98B6F-2BF8-5047-9C8A-EDA0663CAC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5404CFA-8994-7543-90D6-819327078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36E861-BCA9-8B49-BE41-9D88D58A90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BA0F2-37AA-2746-AC97-7042953C3EA3}" type="slidenum">
              <a:rPr lang="en-US" smtClean="0"/>
              <a:t>‹#›</a:t>
            </a:fld>
            <a:endParaRPr lang="en-US"/>
          </a:p>
        </p:txBody>
      </p:sp>
    </p:spTree>
    <p:extLst>
      <p:ext uri="{BB962C8B-B14F-4D97-AF65-F5344CB8AC3E}">
        <p14:creationId xmlns:p14="http://schemas.microsoft.com/office/powerpoint/2010/main" val="2427776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9" r:id="rId5"/>
    <p:sldLayoutId id="2147483653" r:id="rId6"/>
    <p:sldLayoutId id="214748365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D4A9A-ED93-AF41-8AF5-B3E659CE7F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991392-D977-384E-A3A6-D389F136F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98B6F-2BF8-5047-9C8A-EDA0663CAC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5404CFA-8994-7543-90D6-819327078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36E861-BCA9-8B49-BE41-9D88D58A90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BA0F2-37AA-2746-AC97-7042953C3EA3}" type="slidenum">
              <a:rPr lang="en-US" smtClean="0"/>
              <a:t>‹#›</a:t>
            </a:fld>
            <a:endParaRPr lang="en-US"/>
          </a:p>
        </p:txBody>
      </p:sp>
    </p:spTree>
    <p:extLst>
      <p:ext uri="{BB962C8B-B14F-4D97-AF65-F5344CB8AC3E}">
        <p14:creationId xmlns:p14="http://schemas.microsoft.com/office/powerpoint/2010/main" val="3253597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8.tmp"/><Relationship Id="rId4" Type="http://schemas.openxmlformats.org/officeDocument/2006/relationships/image" Target="../media/image7.tmp"/></Relationships>
</file>

<file path=ppt/slides/_rels/slide4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www.appraisalfoundation.or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www.appraisal.answerbas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1.tmp"/><Relationship Id="rId4" Type="http://schemas.openxmlformats.org/officeDocument/2006/relationships/image" Target="../media/image10.tm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hyperlink" Target="https://stackoverflow.com/questions/47978773/tess4j-version-4-0-0-snapshot-invalid-memory-access-when-i-set-oem-to-2-or-3" TargetMode="External"/><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1.tmp"/><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ubtitle 2"/>
          <p:cNvSpPr>
            <a:spLocks noGrp="1"/>
          </p:cNvSpPr>
          <p:nvPr>
            <p:ph type="subTitle" idx="1"/>
          </p:nvPr>
        </p:nvSpPr>
        <p:spPr bwMode="auto">
          <a:xfrm>
            <a:off x="-110532" y="3688422"/>
            <a:ext cx="12192000" cy="2280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US" sz="5900" b="1" dirty="0">
                <a:latin typeface="Arial Narrow" panose="020B0606020202030204" pitchFamily="34" charset="0"/>
              </a:rPr>
              <a:t>Illinois Coalition of Appraisal Professionals </a:t>
            </a:r>
            <a:br>
              <a:rPr lang="en-US" sz="5400" b="1" dirty="0">
                <a:latin typeface="Arial Narrow" panose="020B0606020202030204" pitchFamily="34" charset="0"/>
              </a:rPr>
            </a:br>
            <a:r>
              <a:rPr lang="en-US" sz="3400" b="1" dirty="0">
                <a:latin typeface="Arial Narrow" panose="020B0606020202030204" pitchFamily="34" charset="0"/>
              </a:rPr>
              <a:t>June 14, 2021</a:t>
            </a:r>
          </a:p>
        </p:txBody>
      </p:sp>
    </p:spTree>
    <p:extLst>
      <p:ext uri="{BB962C8B-B14F-4D97-AF65-F5344CB8AC3E}">
        <p14:creationId xmlns:p14="http://schemas.microsoft.com/office/powerpoint/2010/main" val="2718452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00B0-D5D7-B848-8826-ACB9B159EFF2}"/>
              </a:ext>
            </a:extLst>
          </p:cNvPr>
          <p:cNvSpPr>
            <a:spLocks noGrp="1"/>
          </p:cNvSpPr>
          <p:nvPr>
            <p:ph type="title"/>
          </p:nvPr>
        </p:nvSpPr>
        <p:spPr/>
        <p:txBody>
          <a:bodyPr>
            <a:normAutofit/>
          </a:bodyPr>
          <a:lstStyle/>
          <a:p>
            <a:r>
              <a:rPr lang="en-US" dirty="0"/>
              <a:t>States- Bias training</a:t>
            </a:r>
          </a:p>
        </p:txBody>
      </p:sp>
      <p:sp>
        <p:nvSpPr>
          <p:cNvPr id="4" name="Content Placeholder 3">
            <a:extLst>
              <a:ext uri="{FF2B5EF4-FFF2-40B4-BE49-F238E27FC236}">
                <a16:creationId xmlns:a16="http://schemas.microsoft.com/office/drawing/2014/main" id="{FDF482A5-BEDD-4F82-BD65-7E41D01BFDC0}"/>
              </a:ext>
            </a:extLst>
          </p:cNvPr>
          <p:cNvSpPr>
            <a:spLocks noGrp="1"/>
          </p:cNvSpPr>
          <p:nvPr>
            <p:ph idx="1"/>
          </p:nvPr>
        </p:nvSpPr>
        <p:spPr>
          <a:xfrm>
            <a:off x="932790" y="1825625"/>
            <a:ext cx="10515600" cy="3833495"/>
          </a:xfrm>
        </p:spPr>
        <p:txBody>
          <a:bodyPr/>
          <a:lstStyle/>
          <a:p>
            <a:r>
              <a:rPr lang="en-US" dirty="0"/>
              <a:t>New York proposes requiring training</a:t>
            </a:r>
          </a:p>
          <a:p>
            <a:r>
              <a:rPr lang="en-US" dirty="0"/>
              <a:t>Ohio has had in place for years</a:t>
            </a:r>
          </a:p>
          <a:p>
            <a:r>
              <a:rPr lang="en-US" dirty="0"/>
              <a:t>California proposing “5 hours every 4 years”</a:t>
            </a:r>
          </a:p>
          <a:p>
            <a:r>
              <a:rPr lang="en-US" dirty="0"/>
              <a:t>Illinois</a:t>
            </a:r>
          </a:p>
          <a:p>
            <a:r>
              <a:rPr lang="en-US" dirty="0"/>
              <a:t>Kansas</a:t>
            </a:r>
          </a:p>
          <a:p>
            <a:r>
              <a:rPr lang="en-US" dirty="0"/>
              <a:t>Minnesota</a:t>
            </a:r>
          </a:p>
          <a:p>
            <a:r>
              <a:rPr lang="en-US" dirty="0"/>
              <a:t>New Jersey</a:t>
            </a:r>
          </a:p>
          <a:p>
            <a:endParaRPr lang="en-US" dirty="0"/>
          </a:p>
        </p:txBody>
      </p:sp>
    </p:spTree>
    <p:extLst>
      <p:ext uri="{BB962C8B-B14F-4D97-AF65-F5344CB8AC3E}">
        <p14:creationId xmlns:p14="http://schemas.microsoft.com/office/powerpoint/2010/main" val="3227089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918AE-B315-4F7E-8CCE-E5EB0C697327}"/>
              </a:ext>
            </a:extLst>
          </p:cNvPr>
          <p:cNvSpPr>
            <a:spLocks noGrp="1"/>
          </p:cNvSpPr>
          <p:nvPr>
            <p:ph type="title"/>
          </p:nvPr>
        </p:nvSpPr>
        <p:spPr/>
        <p:txBody>
          <a:bodyPr/>
          <a:lstStyle/>
          <a:p>
            <a:r>
              <a:rPr lang="en-US" dirty="0"/>
              <a:t>Appraisal Standards Board</a:t>
            </a:r>
          </a:p>
        </p:txBody>
      </p:sp>
      <p:pic>
        <p:nvPicPr>
          <p:cNvPr id="4" name="Picture 3">
            <a:extLst>
              <a:ext uri="{FF2B5EF4-FFF2-40B4-BE49-F238E27FC236}">
                <a16:creationId xmlns:a16="http://schemas.microsoft.com/office/drawing/2014/main" id="{C931F9E7-BDA9-477C-B931-BF655D9A9F2B}"/>
              </a:ext>
            </a:extLst>
          </p:cNvPr>
          <p:cNvPicPr>
            <a:picLocks noChangeAspect="1"/>
          </p:cNvPicPr>
          <p:nvPr/>
        </p:nvPicPr>
        <p:blipFill>
          <a:blip r:embed="rId2"/>
          <a:stretch>
            <a:fillRect/>
          </a:stretch>
        </p:blipFill>
        <p:spPr>
          <a:xfrm>
            <a:off x="8266929" y="1300270"/>
            <a:ext cx="3461456" cy="45207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9935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9F11-7D7D-4FCC-A040-91185CA858E4}"/>
              </a:ext>
            </a:extLst>
          </p:cNvPr>
          <p:cNvSpPr>
            <a:spLocks noGrp="1"/>
          </p:cNvSpPr>
          <p:nvPr>
            <p:ph type="title"/>
          </p:nvPr>
        </p:nvSpPr>
        <p:spPr/>
        <p:txBody>
          <a:bodyPr/>
          <a:lstStyle/>
          <a:p>
            <a:r>
              <a:rPr lang="en-US" dirty="0"/>
              <a:t>USPAP</a:t>
            </a:r>
          </a:p>
        </p:txBody>
      </p:sp>
      <p:sp>
        <p:nvSpPr>
          <p:cNvPr id="3" name="Content Placeholder 2">
            <a:extLst>
              <a:ext uri="{FF2B5EF4-FFF2-40B4-BE49-F238E27FC236}">
                <a16:creationId xmlns:a16="http://schemas.microsoft.com/office/drawing/2014/main" id="{D6041D1A-0A17-4254-B125-520BE6A4BE49}"/>
              </a:ext>
            </a:extLst>
          </p:cNvPr>
          <p:cNvSpPr>
            <a:spLocks noGrp="1"/>
          </p:cNvSpPr>
          <p:nvPr>
            <p:ph idx="1"/>
          </p:nvPr>
        </p:nvSpPr>
        <p:spPr/>
        <p:txBody>
          <a:bodyPr/>
          <a:lstStyle/>
          <a:p>
            <a:r>
              <a:rPr lang="en-US" dirty="0"/>
              <a:t>Extension thru December 31, 2022</a:t>
            </a:r>
          </a:p>
          <a:p>
            <a:r>
              <a:rPr lang="en-US" dirty="0"/>
              <a:t>How does the extension impact the USPAP courses?</a:t>
            </a:r>
          </a:p>
          <a:p>
            <a:r>
              <a:rPr lang="en-US" dirty="0"/>
              <a:t>What is the ASB working on?</a:t>
            </a:r>
            <a:br>
              <a:rPr lang="en-US" dirty="0"/>
            </a:br>
            <a:endParaRPr lang="en-US" dirty="0"/>
          </a:p>
          <a:p>
            <a:endParaRPr lang="en-US" dirty="0"/>
          </a:p>
        </p:txBody>
      </p:sp>
      <p:sp>
        <p:nvSpPr>
          <p:cNvPr id="5" name="Slide Number Placeholder 4">
            <a:extLst>
              <a:ext uri="{FF2B5EF4-FFF2-40B4-BE49-F238E27FC236}">
                <a16:creationId xmlns:a16="http://schemas.microsoft.com/office/drawing/2014/main" id="{1BD6F360-F687-4E7C-86E9-E79CDADA0E93}"/>
              </a:ext>
            </a:extLst>
          </p:cNvPr>
          <p:cNvSpPr txBox="1">
            <a:spLocks/>
          </p:cNvSpPr>
          <p:nvPr/>
        </p:nvSpPr>
        <p:spPr>
          <a:xfrm>
            <a:off x="4818990" y="6345918"/>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accent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5B6770"/>
                </a:solidFill>
              </a:rPr>
              <a:t>Slide </a:t>
            </a:r>
            <a:fld id="{1BAD0381-FD20-4076-9B2D-FCD16810F250}" type="slidenum">
              <a:rPr lang="en-US" smtClean="0">
                <a:solidFill>
                  <a:srgbClr val="5B6770"/>
                </a:solidFill>
              </a:rPr>
              <a:pPr>
                <a:defRPr/>
              </a:pPr>
              <a:t>12</a:t>
            </a:fld>
            <a:endParaRPr lang="en-US" dirty="0">
              <a:solidFill>
                <a:srgbClr val="5B6770"/>
              </a:solidFill>
            </a:endParaRPr>
          </a:p>
        </p:txBody>
      </p:sp>
    </p:spTree>
    <p:extLst>
      <p:ext uri="{BB962C8B-B14F-4D97-AF65-F5344CB8AC3E}">
        <p14:creationId xmlns:p14="http://schemas.microsoft.com/office/powerpoint/2010/main" val="4106571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918AE-B315-4F7E-8CCE-E5EB0C697327}"/>
              </a:ext>
            </a:extLst>
          </p:cNvPr>
          <p:cNvSpPr>
            <a:spLocks noGrp="1"/>
          </p:cNvSpPr>
          <p:nvPr>
            <p:ph type="title"/>
          </p:nvPr>
        </p:nvSpPr>
        <p:spPr>
          <a:xfrm>
            <a:off x="839788" y="2766218"/>
            <a:ext cx="5256212" cy="1325563"/>
          </a:xfrm>
        </p:spPr>
        <p:txBody>
          <a:bodyPr>
            <a:normAutofit/>
          </a:bodyPr>
          <a:lstStyle/>
          <a:p>
            <a:r>
              <a:rPr lang="en-US" dirty="0"/>
              <a:t>ASB: Discussion Draft</a:t>
            </a:r>
            <a:br>
              <a:rPr lang="en-US" dirty="0"/>
            </a:br>
            <a:endParaRPr lang="en-US" dirty="0"/>
          </a:p>
        </p:txBody>
      </p:sp>
      <p:pic>
        <p:nvPicPr>
          <p:cNvPr id="4" name="Picture 3">
            <a:extLst>
              <a:ext uri="{FF2B5EF4-FFF2-40B4-BE49-F238E27FC236}">
                <a16:creationId xmlns:a16="http://schemas.microsoft.com/office/drawing/2014/main" id="{C931F9E7-BDA9-477C-B931-BF655D9A9F2B}"/>
              </a:ext>
            </a:extLst>
          </p:cNvPr>
          <p:cNvPicPr>
            <a:picLocks noChangeAspect="1"/>
          </p:cNvPicPr>
          <p:nvPr/>
        </p:nvPicPr>
        <p:blipFill>
          <a:blip r:embed="rId2"/>
          <a:stretch>
            <a:fillRect/>
          </a:stretch>
        </p:blipFill>
        <p:spPr>
          <a:xfrm>
            <a:off x="8266929" y="1300270"/>
            <a:ext cx="3461456" cy="45207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8534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9F11-7D7D-4FCC-A040-91185CA858E4}"/>
              </a:ext>
            </a:extLst>
          </p:cNvPr>
          <p:cNvSpPr>
            <a:spLocks noGrp="1"/>
          </p:cNvSpPr>
          <p:nvPr>
            <p:ph type="title"/>
          </p:nvPr>
        </p:nvSpPr>
        <p:spPr/>
        <p:txBody>
          <a:bodyPr/>
          <a:lstStyle/>
          <a:p>
            <a:r>
              <a:rPr lang="en-US" dirty="0"/>
              <a:t>Discussion Draft- General Information</a:t>
            </a:r>
          </a:p>
        </p:txBody>
      </p:sp>
      <p:sp>
        <p:nvSpPr>
          <p:cNvPr id="3" name="Content Placeholder 2">
            <a:extLst>
              <a:ext uri="{FF2B5EF4-FFF2-40B4-BE49-F238E27FC236}">
                <a16:creationId xmlns:a16="http://schemas.microsoft.com/office/drawing/2014/main" id="{D6041D1A-0A17-4254-B125-520BE6A4BE49}"/>
              </a:ext>
            </a:extLst>
          </p:cNvPr>
          <p:cNvSpPr>
            <a:spLocks noGrp="1"/>
          </p:cNvSpPr>
          <p:nvPr>
            <p:ph idx="1"/>
          </p:nvPr>
        </p:nvSpPr>
        <p:spPr/>
        <p:txBody>
          <a:bodyPr/>
          <a:lstStyle/>
          <a:p>
            <a:r>
              <a:rPr lang="en-US" dirty="0"/>
              <a:t>What it is</a:t>
            </a:r>
          </a:p>
          <a:p>
            <a:r>
              <a:rPr lang="en-US" dirty="0"/>
              <a:t>When it was released</a:t>
            </a:r>
          </a:p>
          <a:p>
            <a:r>
              <a:rPr lang="en-US" dirty="0"/>
              <a:t>What it includes, and does not include</a:t>
            </a:r>
          </a:p>
          <a:p>
            <a:r>
              <a:rPr lang="en-US" dirty="0"/>
              <a:t>How to comment</a:t>
            </a:r>
          </a:p>
          <a:p>
            <a:r>
              <a:rPr lang="en-US" dirty="0"/>
              <a:t>When comment period ends</a:t>
            </a:r>
            <a:br>
              <a:rPr lang="en-US" dirty="0"/>
            </a:br>
            <a:endParaRPr lang="en-US" dirty="0"/>
          </a:p>
          <a:p>
            <a:endParaRPr lang="en-US" dirty="0"/>
          </a:p>
        </p:txBody>
      </p:sp>
      <p:sp>
        <p:nvSpPr>
          <p:cNvPr id="5" name="Slide Number Placeholder 4">
            <a:extLst>
              <a:ext uri="{FF2B5EF4-FFF2-40B4-BE49-F238E27FC236}">
                <a16:creationId xmlns:a16="http://schemas.microsoft.com/office/drawing/2014/main" id="{1BD6F360-F687-4E7C-86E9-E79CDADA0E93}"/>
              </a:ext>
            </a:extLst>
          </p:cNvPr>
          <p:cNvSpPr txBox="1">
            <a:spLocks/>
          </p:cNvSpPr>
          <p:nvPr/>
        </p:nvSpPr>
        <p:spPr>
          <a:xfrm>
            <a:off x="4818990" y="6345918"/>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accent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5B6770"/>
                </a:solidFill>
              </a:rPr>
              <a:t>Slide </a:t>
            </a:r>
            <a:fld id="{1BAD0381-FD20-4076-9B2D-FCD16810F250}" type="slidenum">
              <a:rPr lang="en-US" smtClean="0">
                <a:solidFill>
                  <a:srgbClr val="5B6770"/>
                </a:solidFill>
              </a:rPr>
              <a:pPr>
                <a:defRPr/>
              </a:pPr>
              <a:t>14</a:t>
            </a:fld>
            <a:endParaRPr lang="en-US" dirty="0">
              <a:solidFill>
                <a:srgbClr val="5B6770"/>
              </a:solidFill>
            </a:endParaRPr>
          </a:p>
        </p:txBody>
      </p:sp>
      <p:pic>
        <p:nvPicPr>
          <p:cNvPr id="6" name="Picture 5" descr="Graphical user interface, application&#10;&#10;Description automatically generated">
            <a:extLst>
              <a:ext uri="{FF2B5EF4-FFF2-40B4-BE49-F238E27FC236}">
                <a16:creationId xmlns:a16="http://schemas.microsoft.com/office/drawing/2014/main" id="{743F8364-E0B4-4695-81F0-9C39B3A6402B}"/>
              </a:ext>
            </a:extLst>
          </p:cNvPr>
          <p:cNvPicPr>
            <a:picLocks noChangeAspect="1"/>
          </p:cNvPicPr>
          <p:nvPr/>
        </p:nvPicPr>
        <p:blipFill>
          <a:blip r:embed="rId3"/>
          <a:stretch>
            <a:fillRect/>
          </a:stretch>
        </p:blipFill>
        <p:spPr>
          <a:xfrm>
            <a:off x="3340585" y="4638675"/>
            <a:ext cx="7213376" cy="1365112"/>
          </a:xfrm>
          <a:prstGeom prst="rect">
            <a:avLst/>
          </a:prstGeom>
          <a:solidFill>
            <a:srgbClr val="FFFFFF">
              <a:shade val="85000"/>
            </a:srgbClr>
          </a:solidFill>
          <a:ln w="88900" cap="sq">
            <a:solidFill>
              <a:srgbClr val="FFFFFF"/>
            </a:solidFill>
            <a:miter lim="800000"/>
          </a:ln>
          <a:effectLst>
            <a:outerShdw blurRad="76200" dir="13500000" sy="23000" kx="1200000" algn="br" rotWithShape="0">
              <a:prstClr val="black">
                <a:alpha val="2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4510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9F11-7D7D-4FCC-A040-91185CA858E4}"/>
              </a:ext>
            </a:extLst>
          </p:cNvPr>
          <p:cNvSpPr>
            <a:spLocks noGrp="1"/>
          </p:cNvSpPr>
          <p:nvPr>
            <p:ph type="title"/>
          </p:nvPr>
        </p:nvSpPr>
        <p:spPr/>
        <p:txBody>
          <a:bodyPr/>
          <a:lstStyle/>
          <a:p>
            <a:r>
              <a:rPr lang="en-US" dirty="0"/>
              <a:t>Discussion Draft- Contents</a:t>
            </a:r>
          </a:p>
        </p:txBody>
      </p:sp>
      <p:sp>
        <p:nvSpPr>
          <p:cNvPr id="3" name="Content Placeholder 2">
            <a:extLst>
              <a:ext uri="{FF2B5EF4-FFF2-40B4-BE49-F238E27FC236}">
                <a16:creationId xmlns:a16="http://schemas.microsoft.com/office/drawing/2014/main" id="{D6041D1A-0A17-4254-B125-520BE6A4BE49}"/>
              </a:ext>
            </a:extLst>
          </p:cNvPr>
          <p:cNvSpPr>
            <a:spLocks noGrp="1"/>
          </p:cNvSpPr>
          <p:nvPr>
            <p:ph idx="1"/>
          </p:nvPr>
        </p:nvSpPr>
        <p:spPr/>
        <p:txBody>
          <a:bodyPr/>
          <a:lstStyle/>
          <a:p>
            <a:r>
              <a:rPr lang="en-US" sz="2400" dirty="0"/>
              <a:t>Section 1: </a:t>
            </a:r>
          </a:p>
          <a:p>
            <a:pPr lvl="1"/>
            <a:r>
              <a:rPr lang="en-US" sz="2000" dirty="0"/>
              <a:t>Review of Requirements about Disclosing a Personal Inspection</a:t>
            </a:r>
          </a:p>
          <a:p>
            <a:r>
              <a:rPr lang="en-US" sz="2400" dirty="0"/>
              <a:t>Section 2:</a:t>
            </a:r>
          </a:p>
          <a:p>
            <a:pPr lvl="1"/>
            <a:r>
              <a:rPr lang="en-US" sz="2000" dirty="0"/>
              <a:t> Significant Appraisal Assistance</a:t>
            </a:r>
          </a:p>
          <a:p>
            <a:r>
              <a:rPr lang="en-US" sz="2400" dirty="0"/>
              <a:t>Section 3: </a:t>
            </a:r>
          </a:p>
          <a:p>
            <a:pPr lvl="1"/>
            <a:r>
              <a:rPr lang="en-US" sz="2000" dirty="0"/>
              <a:t>The DEFINITION of Misleading</a:t>
            </a:r>
          </a:p>
          <a:p>
            <a:r>
              <a:rPr lang="en-US" sz="2400" dirty="0"/>
              <a:t>Section 4:</a:t>
            </a:r>
          </a:p>
          <a:p>
            <a:pPr lvl="1"/>
            <a:r>
              <a:rPr lang="en-US" sz="2000" dirty="0"/>
              <a:t>ETHICS RULE- Requirements related to Characteristics such as race, color, etc.</a:t>
            </a:r>
            <a:br>
              <a:rPr lang="en-US" dirty="0"/>
            </a:br>
            <a:endParaRPr lang="en-US" dirty="0"/>
          </a:p>
          <a:p>
            <a:endParaRPr lang="en-US" dirty="0"/>
          </a:p>
        </p:txBody>
      </p:sp>
      <p:sp>
        <p:nvSpPr>
          <p:cNvPr id="5" name="Slide Number Placeholder 4">
            <a:extLst>
              <a:ext uri="{FF2B5EF4-FFF2-40B4-BE49-F238E27FC236}">
                <a16:creationId xmlns:a16="http://schemas.microsoft.com/office/drawing/2014/main" id="{1BD6F360-F687-4E7C-86E9-E79CDADA0E93}"/>
              </a:ext>
            </a:extLst>
          </p:cNvPr>
          <p:cNvSpPr txBox="1">
            <a:spLocks/>
          </p:cNvSpPr>
          <p:nvPr/>
        </p:nvSpPr>
        <p:spPr>
          <a:xfrm>
            <a:off x="4818990" y="6345918"/>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accent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5B6770"/>
                </a:solidFill>
              </a:rPr>
              <a:t>Slide </a:t>
            </a:r>
            <a:fld id="{1BAD0381-FD20-4076-9B2D-FCD16810F250}" type="slidenum">
              <a:rPr lang="en-US" smtClean="0">
                <a:solidFill>
                  <a:srgbClr val="5B6770"/>
                </a:solidFill>
              </a:rPr>
              <a:pPr>
                <a:defRPr/>
              </a:pPr>
              <a:t>15</a:t>
            </a:fld>
            <a:endParaRPr lang="en-US" dirty="0">
              <a:solidFill>
                <a:srgbClr val="5B6770"/>
              </a:solidFill>
            </a:endParaRPr>
          </a:p>
        </p:txBody>
      </p:sp>
    </p:spTree>
    <p:extLst>
      <p:ext uri="{BB962C8B-B14F-4D97-AF65-F5344CB8AC3E}">
        <p14:creationId xmlns:p14="http://schemas.microsoft.com/office/powerpoint/2010/main" val="1188953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918AE-B315-4F7E-8CCE-E5EB0C697327}"/>
              </a:ext>
            </a:extLst>
          </p:cNvPr>
          <p:cNvSpPr>
            <a:spLocks noGrp="1"/>
          </p:cNvSpPr>
          <p:nvPr>
            <p:ph type="title"/>
          </p:nvPr>
        </p:nvSpPr>
        <p:spPr>
          <a:xfrm>
            <a:off x="839788" y="2766218"/>
            <a:ext cx="5256212" cy="1325563"/>
          </a:xfrm>
        </p:spPr>
        <p:txBody>
          <a:bodyPr>
            <a:normAutofit fontScale="90000"/>
          </a:bodyPr>
          <a:lstStyle/>
          <a:p>
            <a:r>
              <a:rPr lang="en-US" dirty="0"/>
              <a:t>Discussion Draft</a:t>
            </a:r>
            <a:br>
              <a:rPr lang="en-US" dirty="0"/>
            </a:br>
            <a:r>
              <a:rPr lang="en-US" dirty="0"/>
              <a:t>Section 1:</a:t>
            </a:r>
            <a:br>
              <a:rPr lang="en-US" dirty="0"/>
            </a:br>
            <a:r>
              <a:rPr lang="en-US" dirty="0"/>
              <a:t>       “Personal Inspection”</a:t>
            </a:r>
          </a:p>
        </p:txBody>
      </p:sp>
      <p:pic>
        <p:nvPicPr>
          <p:cNvPr id="4" name="Picture 3">
            <a:extLst>
              <a:ext uri="{FF2B5EF4-FFF2-40B4-BE49-F238E27FC236}">
                <a16:creationId xmlns:a16="http://schemas.microsoft.com/office/drawing/2014/main" id="{C931F9E7-BDA9-477C-B931-BF655D9A9F2B}"/>
              </a:ext>
            </a:extLst>
          </p:cNvPr>
          <p:cNvPicPr>
            <a:picLocks noChangeAspect="1"/>
          </p:cNvPicPr>
          <p:nvPr/>
        </p:nvPicPr>
        <p:blipFill>
          <a:blip r:embed="rId2"/>
          <a:stretch>
            <a:fillRect/>
          </a:stretch>
        </p:blipFill>
        <p:spPr>
          <a:xfrm>
            <a:off x="8266929" y="1300270"/>
            <a:ext cx="3461456" cy="45207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850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9F11-7D7D-4FCC-A040-91185CA858E4}"/>
              </a:ext>
            </a:extLst>
          </p:cNvPr>
          <p:cNvSpPr>
            <a:spLocks noGrp="1"/>
          </p:cNvSpPr>
          <p:nvPr>
            <p:ph type="title"/>
          </p:nvPr>
        </p:nvSpPr>
        <p:spPr/>
        <p:txBody>
          <a:bodyPr/>
          <a:lstStyle/>
          <a:p>
            <a:r>
              <a:rPr lang="en-US" dirty="0"/>
              <a:t>Definition of Personal Inspection in USPAP:</a:t>
            </a:r>
          </a:p>
        </p:txBody>
      </p:sp>
      <p:sp>
        <p:nvSpPr>
          <p:cNvPr id="3" name="Content Placeholder 2">
            <a:extLst>
              <a:ext uri="{FF2B5EF4-FFF2-40B4-BE49-F238E27FC236}">
                <a16:creationId xmlns:a16="http://schemas.microsoft.com/office/drawing/2014/main" id="{D6041D1A-0A17-4254-B125-520BE6A4BE49}"/>
              </a:ext>
            </a:extLst>
          </p:cNvPr>
          <p:cNvSpPr>
            <a:spLocks noGrp="1"/>
          </p:cNvSpPr>
          <p:nvPr>
            <p:ph idx="1"/>
          </p:nvPr>
        </p:nvSpPr>
        <p:spPr/>
        <p:txBody>
          <a:bodyPr>
            <a:normAutofit/>
          </a:bodyPr>
          <a:lstStyle/>
          <a:p>
            <a:r>
              <a:rPr lang="en-US" i="1" dirty="0"/>
              <a:t>a physical observation performed to assist in identifying relevant property characteristics in a valuation service.</a:t>
            </a:r>
            <a:br>
              <a:rPr lang="en-US" i="1" dirty="0"/>
            </a:br>
            <a:endParaRPr lang="en-US" i="1" dirty="0"/>
          </a:p>
          <a:p>
            <a:pPr marL="457200" lvl="1" indent="0">
              <a:buNone/>
            </a:pPr>
            <a:r>
              <a:rPr lang="en-US" i="1" u="sng" dirty="0"/>
              <a:t>Comment</a:t>
            </a:r>
            <a:r>
              <a:rPr lang="en-US" i="1" dirty="0"/>
              <a:t>: An appraiser’s inspection is typically limited to those things readily observable without the use of special testing or equipment. Appraisals of some types of property, such as gems and jewelry, may require the use of specialized equipment. An inspection by an appraiser is not the equivalent of an inspection by an inspection professional (e.g., a structural engineer, home inspector, or art conservator).</a:t>
            </a:r>
          </a:p>
        </p:txBody>
      </p:sp>
      <p:sp>
        <p:nvSpPr>
          <p:cNvPr id="5" name="Slide Number Placeholder 4">
            <a:extLst>
              <a:ext uri="{FF2B5EF4-FFF2-40B4-BE49-F238E27FC236}">
                <a16:creationId xmlns:a16="http://schemas.microsoft.com/office/drawing/2014/main" id="{BE1F344B-3125-43ED-B675-F32C0D39E92C}"/>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17</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3681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9F11-7D7D-4FCC-A040-91185CA858E4}"/>
              </a:ext>
            </a:extLst>
          </p:cNvPr>
          <p:cNvSpPr>
            <a:spLocks noGrp="1"/>
          </p:cNvSpPr>
          <p:nvPr>
            <p:ph type="title"/>
          </p:nvPr>
        </p:nvSpPr>
        <p:spPr/>
        <p:txBody>
          <a:bodyPr/>
          <a:lstStyle/>
          <a:p>
            <a:r>
              <a:rPr lang="en-US" dirty="0"/>
              <a:t>Personal Inspection - Evolution</a:t>
            </a:r>
          </a:p>
        </p:txBody>
      </p:sp>
      <p:sp>
        <p:nvSpPr>
          <p:cNvPr id="3" name="Content Placeholder 2">
            <a:extLst>
              <a:ext uri="{FF2B5EF4-FFF2-40B4-BE49-F238E27FC236}">
                <a16:creationId xmlns:a16="http://schemas.microsoft.com/office/drawing/2014/main" id="{D6041D1A-0A17-4254-B125-520BE6A4BE49}"/>
              </a:ext>
            </a:extLst>
          </p:cNvPr>
          <p:cNvSpPr>
            <a:spLocks noGrp="1"/>
          </p:cNvSpPr>
          <p:nvPr>
            <p:ph idx="1"/>
          </p:nvPr>
        </p:nvSpPr>
        <p:spPr/>
        <p:txBody>
          <a:bodyPr/>
          <a:lstStyle/>
          <a:p>
            <a:r>
              <a:rPr lang="en-US" dirty="0"/>
              <a:t>Does the certification statement “</a:t>
            </a:r>
            <a:r>
              <a:rPr lang="en-US" i="1" dirty="0"/>
              <a:t>I have/have not made a personal inspection of the property</a:t>
            </a:r>
            <a:r>
              <a:rPr lang="en-US" dirty="0"/>
              <a:t>” still serve a necessary purpose?</a:t>
            </a:r>
          </a:p>
          <a:p>
            <a:pPr lvl="1">
              <a:buFont typeface="Arial" panose="020B0604020202020204" pitchFamily="34" charset="0"/>
              <a:buChar char="•"/>
            </a:pPr>
            <a:r>
              <a:rPr lang="en-US" dirty="0"/>
              <a:t>Personal inspection is not required by USPAP</a:t>
            </a:r>
          </a:p>
          <a:p>
            <a:pPr lvl="1">
              <a:buFont typeface="Arial" panose="020B0604020202020204" pitchFamily="34" charset="0"/>
              <a:buChar char="•"/>
            </a:pPr>
            <a:r>
              <a:rPr lang="en-US" dirty="0"/>
              <a:t>New technological tools &amp; resources</a:t>
            </a:r>
            <a:br>
              <a:rPr lang="en-US" dirty="0"/>
            </a:br>
            <a:endParaRPr lang="en-US" dirty="0"/>
          </a:p>
          <a:p>
            <a:endParaRPr lang="en-US" dirty="0"/>
          </a:p>
        </p:txBody>
      </p:sp>
      <p:sp>
        <p:nvSpPr>
          <p:cNvPr id="5" name="Slide Number Placeholder 4">
            <a:extLst>
              <a:ext uri="{FF2B5EF4-FFF2-40B4-BE49-F238E27FC236}">
                <a16:creationId xmlns:a16="http://schemas.microsoft.com/office/drawing/2014/main" id="{1BD6F360-F687-4E7C-86E9-E79CDADA0E93}"/>
              </a:ext>
            </a:extLst>
          </p:cNvPr>
          <p:cNvSpPr txBox="1">
            <a:spLocks/>
          </p:cNvSpPr>
          <p:nvPr/>
        </p:nvSpPr>
        <p:spPr>
          <a:xfrm>
            <a:off x="4818990" y="6345918"/>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accent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5B6770"/>
                </a:solidFill>
              </a:rPr>
              <a:t>Slide </a:t>
            </a:r>
            <a:fld id="{1BAD0381-FD20-4076-9B2D-FCD16810F250}" type="slidenum">
              <a:rPr lang="en-US" smtClean="0">
                <a:solidFill>
                  <a:srgbClr val="5B6770"/>
                </a:solidFill>
              </a:rPr>
              <a:pPr>
                <a:defRPr/>
              </a:pPr>
              <a:t>18</a:t>
            </a:fld>
            <a:endParaRPr lang="en-US" dirty="0">
              <a:solidFill>
                <a:srgbClr val="5B6770"/>
              </a:solidFill>
            </a:endParaRPr>
          </a:p>
        </p:txBody>
      </p:sp>
    </p:spTree>
    <p:extLst>
      <p:ext uri="{BB962C8B-B14F-4D97-AF65-F5344CB8AC3E}">
        <p14:creationId xmlns:p14="http://schemas.microsoft.com/office/powerpoint/2010/main" val="3537532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9F11-7D7D-4FCC-A040-91185CA858E4}"/>
              </a:ext>
            </a:extLst>
          </p:cNvPr>
          <p:cNvSpPr>
            <a:spLocks noGrp="1"/>
          </p:cNvSpPr>
          <p:nvPr>
            <p:ph type="title"/>
          </p:nvPr>
        </p:nvSpPr>
        <p:spPr/>
        <p:txBody>
          <a:bodyPr/>
          <a:lstStyle/>
          <a:p>
            <a:r>
              <a:rPr lang="en-US" dirty="0"/>
              <a:t>Consider this Scenario:</a:t>
            </a:r>
          </a:p>
        </p:txBody>
      </p:sp>
      <p:sp>
        <p:nvSpPr>
          <p:cNvPr id="3" name="Content Placeholder 2">
            <a:extLst>
              <a:ext uri="{FF2B5EF4-FFF2-40B4-BE49-F238E27FC236}">
                <a16:creationId xmlns:a16="http://schemas.microsoft.com/office/drawing/2014/main" id="{D6041D1A-0A17-4254-B125-520BE6A4BE49}"/>
              </a:ext>
            </a:extLst>
          </p:cNvPr>
          <p:cNvSpPr>
            <a:spLocks noGrp="1"/>
          </p:cNvSpPr>
          <p:nvPr>
            <p:ph idx="1"/>
          </p:nvPr>
        </p:nvSpPr>
        <p:spPr/>
        <p:txBody>
          <a:bodyPr>
            <a:normAutofit/>
          </a:bodyPr>
          <a:lstStyle/>
          <a:p>
            <a:r>
              <a:rPr lang="en-US" dirty="0"/>
              <a:t>A real property appraiser is working at their office and viewing a video that includes digital, meta-tagged images of a one-unit dwelling with computerized calculations of GLA and the ability for enhanced imagery of all areas of the interior and exterior of the unit and its surrounding location.</a:t>
            </a:r>
            <a:br>
              <a:rPr lang="en-US" i="1" dirty="0"/>
            </a:br>
            <a:endParaRPr lang="en-US" i="1" dirty="0"/>
          </a:p>
          <a:p>
            <a:endParaRPr lang="en-US" dirty="0"/>
          </a:p>
        </p:txBody>
      </p:sp>
      <p:sp>
        <p:nvSpPr>
          <p:cNvPr id="5" name="Slide Number Placeholder 4">
            <a:extLst>
              <a:ext uri="{FF2B5EF4-FFF2-40B4-BE49-F238E27FC236}">
                <a16:creationId xmlns:a16="http://schemas.microsoft.com/office/drawing/2014/main" id="{A90A6D31-372D-4CF3-BCCD-1ECC4BECA5AF}"/>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19</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0817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57F43-544F-414A-92AB-B21F70B8E040}"/>
              </a:ext>
            </a:extLst>
          </p:cNvPr>
          <p:cNvSpPr>
            <a:spLocks noGrp="1"/>
          </p:cNvSpPr>
          <p:nvPr>
            <p:ph type="title"/>
          </p:nvPr>
        </p:nvSpPr>
        <p:spPr>
          <a:xfrm>
            <a:off x="628434" y="0"/>
            <a:ext cx="10515600" cy="1325563"/>
          </a:xfrm>
        </p:spPr>
        <p:txBody>
          <a:bodyPr/>
          <a:lstStyle/>
          <a:p>
            <a:pPr algn="ctr"/>
            <a:r>
              <a:rPr lang="en-US" dirty="0"/>
              <a:t>INTRODUCTION</a:t>
            </a:r>
          </a:p>
        </p:txBody>
      </p:sp>
      <p:pic>
        <p:nvPicPr>
          <p:cNvPr id="5" name="Picture 4" descr="A person lying on a bed&#10;&#10;Description automatically generated">
            <a:extLst>
              <a:ext uri="{FF2B5EF4-FFF2-40B4-BE49-F238E27FC236}">
                <a16:creationId xmlns:a16="http://schemas.microsoft.com/office/drawing/2014/main" id="{DAB29691-70AA-4508-ADD6-315827B44DE5}"/>
              </a:ext>
            </a:extLst>
          </p:cNvPr>
          <p:cNvPicPr>
            <a:picLocks noChangeAspect="1"/>
          </p:cNvPicPr>
          <p:nvPr/>
        </p:nvPicPr>
        <p:blipFill>
          <a:blip r:embed="rId3"/>
          <a:stretch>
            <a:fillRect/>
          </a:stretch>
        </p:blipFill>
        <p:spPr>
          <a:xfrm rot="16200000">
            <a:off x="1205874" y="2183313"/>
            <a:ext cx="3984445" cy="2241251"/>
          </a:xfrm>
          <a:prstGeom prst="rect">
            <a:avLst/>
          </a:prstGeom>
        </p:spPr>
      </p:pic>
      <p:sp>
        <p:nvSpPr>
          <p:cNvPr id="8" name="Text Placeholder 2">
            <a:extLst>
              <a:ext uri="{FF2B5EF4-FFF2-40B4-BE49-F238E27FC236}">
                <a16:creationId xmlns:a16="http://schemas.microsoft.com/office/drawing/2014/main" id="{E0A83CB5-91A6-45A3-B5B1-1B00DC510F7E}"/>
              </a:ext>
            </a:extLst>
          </p:cNvPr>
          <p:cNvSpPr txBox="1">
            <a:spLocks/>
          </p:cNvSpPr>
          <p:nvPr/>
        </p:nvSpPr>
        <p:spPr>
          <a:xfrm>
            <a:off x="4608986" y="2745928"/>
            <a:ext cx="6528587" cy="1521895"/>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Lisa Desmarais </a:t>
            </a:r>
            <a:br>
              <a:rPr lang="en-US" dirty="0"/>
            </a:br>
            <a:r>
              <a:rPr lang="en-US" sz="2400" dirty="0"/>
              <a:t>Vice President, Appraisal Issues, </a:t>
            </a:r>
            <a:br>
              <a:rPr lang="en-US" sz="2400" dirty="0"/>
            </a:br>
            <a:r>
              <a:rPr lang="en-US" sz="2400" dirty="0"/>
              <a:t>The Appraisal Foundation</a:t>
            </a:r>
            <a:endParaRPr lang="en-US" dirty="0"/>
          </a:p>
        </p:txBody>
      </p:sp>
    </p:spTree>
    <p:extLst>
      <p:ext uri="{BB962C8B-B14F-4D97-AF65-F5344CB8AC3E}">
        <p14:creationId xmlns:p14="http://schemas.microsoft.com/office/powerpoint/2010/main" val="970118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9F11-7D7D-4FCC-A040-91185CA858E4}"/>
              </a:ext>
            </a:extLst>
          </p:cNvPr>
          <p:cNvSpPr>
            <a:spLocks noGrp="1"/>
          </p:cNvSpPr>
          <p:nvPr>
            <p:ph type="title"/>
          </p:nvPr>
        </p:nvSpPr>
        <p:spPr/>
        <p:txBody>
          <a:bodyPr/>
          <a:lstStyle/>
          <a:p>
            <a:r>
              <a:rPr lang="en-US" dirty="0"/>
              <a:t>Raises Questions</a:t>
            </a:r>
          </a:p>
        </p:txBody>
      </p:sp>
      <p:sp>
        <p:nvSpPr>
          <p:cNvPr id="3" name="Content Placeholder 2">
            <a:extLst>
              <a:ext uri="{FF2B5EF4-FFF2-40B4-BE49-F238E27FC236}">
                <a16:creationId xmlns:a16="http://schemas.microsoft.com/office/drawing/2014/main" id="{D6041D1A-0A17-4254-B125-520BE6A4BE49}"/>
              </a:ext>
            </a:extLst>
          </p:cNvPr>
          <p:cNvSpPr>
            <a:spLocks noGrp="1"/>
          </p:cNvSpPr>
          <p:nvPr>
            <p:ph idx="1"/>
          </p:nvPr>
        </p:nvSpPr>
        <p:spPr/>
        <p:txBody>
          <a:bodyPr>
            <a:normAutofit/>
          </a:bodyPr>
          <a:lstStyle/>
          <a:p>
            <a:r>
              <a:rPr lang="en-US" dirty="0"/>
              <a:t>Is this inspection superior, equivalent, or inferior to the appraiser being physically onsite?</a:t>
            </a:r>
          </a:p>
          <a:p>
            <a:r>
              <a:rPr lang="en-US" dirty="0"/>
              <a:t>Should this type of virtual inspection equate to a “personal inspection”?</a:t>
            </a:r>
          </a:p>
          <a:p>
            <a:r>
              <a:rPr lang="en-US" dirty="0"/>
              <a:t>Can the utilization of technology to view the subject remotely be sometimes considered the equivalent of, or even superior to, a personal inspection?</a:t>
            </a:r>
          </a:p>
          <a:p>
            <a:endParaRPr lang="en-US" dirty="0"/>
          </a:p>
        </p:txBody>
      </p:sp>
      <p:sp>
        <p:nvSpPr>
          <p:cNvPr id="5" name="Slide Number Placeholder 4">
            <a:extLst>
              <a:ext uri="{FF2B5EF4-FFF2-40B4-BE49-F238E27FC236}">
                <a16:creationId xmlns:a16="http://schemas.microsoft.com/office/drawing/2014/main" id="{2891CF58-E8FC-4E9D-997D-EA984B79F3BE}"/>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20</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3775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9F11-7D7D-4FCC-A040-91185CA858E4}"/>
              </a:ext>
            </a:extLst>
          </p:cNvPr>
          <p:cNvSpPr>
            <a:spLocks noGrp="1"/>
          </p:cNvSpPr>
          <p:nvPr>
            <p:ph type="title"/>
          </p:nvPr>
        </p:nvSpPr>
        <p:spPr/>
        <p:txBody>
          <a:bodyPr/>
          <a:lstStyle/>
          <a:p>
            <a:r>
              <a:rPr lang="en-US" dirty="0"/>
              <a:t>Raises Questions</a:t>
            </a:r>
          </a:p>
        </p:txBody>
      </p:sp>
      <p:sp>
        <p:nvSpPr>
          <p:cNvPr id="3" name="Content Placeholder 2">
            <a:extLst>
              <a:ext uri="{FF2B5EF4-FFF2-40B4-BE49-F238E27FC236}">
                <a16:creationId xmlns:a16="http://schemas.microsoft.com/office/drawing/2014/main" id="{D6041D1A-0A17-4254-B125-520BE6A4BE49}"/>
              </a:ext>
            </a:extLst>
          </p:cNvPr>
          <p:cNvSpPr>
            <a:spLocks noGrp="1"/>
          </p:cNvSpPr>
          <p:nvPr>
            <p:ph idx="1"/>
          </p:nvPr>
        </p:nvSpPr>
        <p:spPr/>
        <p:txBody>
          <a:bodyPr>
            <a:normAutofit/>
          </a:bodyPr>
          <a:lstStyle/>
          <a:p>
            <a:r>
              <a:rPr lang="en-US" dirty="0"/>
              <a:t>In the interest of public trust, is it necessary for an appraiser to be at, on, or in a property in order to “inspect” it, particularly when the client is aware of the scope of work employed by the appraiser?</a:t>
            </a:r>
          </a:p>
          <a:p>
            <a:endParaRPr lang="en-US" dirty="0"/>
          </a:p>
          <a:p>
            <a:r>
              <a:rPr lang="en-US" dirty="0"/>
              <a:t>Given that a personal inspection could be anything from an appraiser only observing a part of a property to a thorough and detailed cataloging of every square inch of a subject property, where is the </a:t>
            </a:r>
            <a:r>
              <a:rPr lang="en-US" u="sng" dirty="0"/>
              <a:t>line</a:t>
            </a:r>
            <a:r>
              <a:rPr lang="en-US" dirty="0"/>
              <a:t> between an appraiser having made a “personal inspection” or not having made one?</a:t>
            </a:r>
          </a:p>
        </p:txBody>
      </p:sp>
      <p:sp>
        <p:nvSpPr>
          <p:cNvPr id="5" name="Slide Number Placeholder 4">
            <a:extLst>
              <a:ext uri="{FF2B5EF4-FFF2-40B4-BE49-F238E27FC236}">
                <a16:creationId xmlns:a16="http://schemas.microsoft.com/office/drawing/2014/main" id="{3A9BABD2-7BAC-4559-BAA9-EA3E660609C2}"/>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21</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0119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9F11-7D7D-4FCC-A040-91185CA858E4}"/>
              </a:ext>
            </a:extLst>
          </p:cNvPr>
          <p:cNvSpPr>
            <a:spLocks noGrp="1"/>
          </p:cNvSpPr>
          <p:nvPr>
            <p:ph type="title"/>
          </p:nvPr>
        </p:nvSpPr>
        <p:spPr/>
        <p:txBody>
          <a:bodyPr/>
          <a:lstStyle/>
          <a:p>
            <a:r>
              <a:rPr lang="en-US" dirty="0"/>
              <a:t>Personal Inspection &amp; Scope of Work</a:t>
            </a:r>
          </a:p>
        </p:txBody>
      </p:sp>
      <p:sp>
        <p:nvSpPr>
          <p:cNvPr id="3" name="Content Placeholder 2">
            <a:extLst>
              <a:ext uri="{FF2B5EF4-FFF2-40B4-BE49-F238E27FC236}">
                <a16:creationId xmlns:a16="http://schemas.microsoft.com/office/drawing/2014/main" id="{D6041D1A-0A17-4254-B125-520BE6A4BE49}"/>
              </a:ext>
            </a:extLst>
          </p:cNvPr>
          <p:cNvSpPr>
            <a:spLocks noGrp="1"/>
          </p:cNvSpPr>
          <p:nvPr>
            <p:ph idx="1"/>
          </p:nvPr>
        </p:nvSpPr>
        <p:spPr/>
        <p:txBody>
          <a:bodyPr>
            <a:normAutofit/>
          </a:bodyPr>
          <a:lstStyle/>
          <a:p>
            <a:r>
              <a:rPr lang="en-US" dirty="0"/>
              <a:t>Personal inspection is the </a:t>
            </a:r>
            <a:r>
              <a:rPr lang="en-US" u="sng" dirty="0"/>
              <a:t>only</a:t>
            </a:r>
            <a:r>
              <a:rPr lang="en-US" dirty="0"/>
              <a:t> aspect of the scope of work that is required to be addressed in the certification</a:t>
            </a:r>
          </a:p>
          <a:p>
            <a:r>
              <a:rPr lang="en-US" dirty="0"/>
              <a:t>Does the “I have/have not” wording need to be retained in the certification in the interest of public trust?</a:t>
            </a:r>
          </a:p>
        </p:txBody>
      </p:sp>
      <p:sp>
        <p:nvSpPr>
          <p:cNvPr id="5" name="Slide Number Placeholder 4">
            <a:extLst>
              <a:ext uri="{FF2B5EF4-FFF2-40B4-BE49-F238E27FC236}">
                <a16:creationId xmlns:a16="http://schemas.microsoft.com/office/drawing/2014/main" id="{E9436EC9-D1BB-4FAF-8C73-A7860FAE3916}"/>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22</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3553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918AE-B315-4F7E-8CCE-E5EB0C697327}"/>
              </a:ext>
            </a:extLst>
          </p:cNvPr>
          <p:cNvSpPr>
            <a:spLocks noGrp="1"/>
          </p:cNvSpPr>
          <p:nvPr>
            <p:ph type="title"/>
          </p:nvPr>
        </p:nvSpPr>
        <p:spPr>
          <a:xfrm>
            <a:off x="839787" y="2766218"/>
            <a:ext cx="8418513" cy="1325563"/>
          </a:xfrm>
        </p:spPr>
        <p:txBody>
          <a:bodyPr>
            <a:normAutofit fontScale="90000"/>
          </a:bodyPr>
          <a:lstStyle/>
          <a:p>
            <a:r>
              <a:rPr lang="en-US" dirty="0"/>
              <a:t>Discussion Draft</a:t>
            </a:r>
            <a:br>
              <a:rPr lang="en-US" dirty="0"/>
            </a:br>
            <a:r>
              <a:rPr lang="en-US" dirty="0"/>
              <a:t>Section 2:</a:t>
            </a:r>
            <a:br>
              <a:rPr lang="en-US" dirty="0"/>
            </a:br>
            <a:r>
              <a:rPr lang="en-US" dirty="0"/>
              <a:t>       Significant Appraisal Assistance</a:t>
            </a:r>
          </a:p>
        </p:txBody>
      </p:sp>
      <p:pic>
        <p:nvPicPr>
          <p:cNvPr id="4" name="Picture 3">
            <a:extLst>
              <a:ext uri="{FF2B5EF4-FFF2-40B4-BE49-F238E27FC236}">
                <a16:creationId xmlns:a16="http://schemas.microsoft.com/office/drawing/2014/main" id="{C931F9E7-BDA9-477C-B931-BF655D9A9F2B}"/>
              </a:ext>
            </a:extLst>
          </p:cNvPr>
          <p:cNvPicPr>
            <a:picLocks noChangeAspect="1"/>
          </p:cNvPicPr>
          <p:nvPr/>
        </p:nvPicPr>
        <p:blipFill>
          <a:blip r:embed="rId2"/>
          <a:stretch>
            <a:fillRect/>
          </a:stretch>
        </p:blipFill>
        <p:spPr>
          <a:xfrm>
            <a:off x="8266929" y="1300270"/>
            <a:ext cx="3461456" cy="45207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8103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F2AB2-6E61-4BD5-B170-09A8881DE230}"/>
              </a:ext>
            </a:extLst>
          </p:cNvPr>
          <p:cNvSpPr>
            <a:spLocks noGrp="1"/>
          </p:cNvSpPr>
          <p:nvPr>
            <p:ph type="title"/>
          </p:nvPr>
        </p:nvSpPr>
        <p:spPr/>
        <p:txBody>
          <a:bodyPr/>
          <a:lstStyle/>
          <a:p>
            <a:r>
              <a:rPr lang="en-US" dirty="0"/>
              <a:t>Significant Appraisal Assistance</a:t>
            </a:r>
          </a:p>
        </p:txBody>
      </p:sp>
      <p:sp>
        <p:nvSpPr>
          <p:cNvPr id="5" name="Content Placeholder 4">
            <a:extLst>
              <a:ext uri="{FF2B5EF4-FFF2-40B4-BE49-F238E27FC236}">
                <a16:creationId xmlns:a16="http://schemas.microsoft.com/office/drawing/2014/main" id="{6217AED5-4414-49BE-8D2E-A8C86C752886}"/>
              </a:ext>
            </a:extLst>
          </p:cNvPr>
          <p:cNvSpPr>
            <a:spLocks noGrp="1"/>
          </p:cNvSpPr>
          <p:nvPr>
            <p:ph idx="1"/>
          </p:nvPr>
        </p:nvSpPr>
        <p:spPr/>
        <p:txBody>
          <a:bodyPr/>
          <a:lstStyle/>
          <a:p>
            <a:r>
              <a:rPr lang="en-US" sz="2800" b="0" i="0" u="none" strike="noStrike" baseline="0" dirty="0">
                <a:solidFill>
                  <a:srgbClr val="000000"/>
                </a:solidFill>
                <a:latin typeface="Arial" panose="020B0604020202020204" pitchFamily="34" charset="0"/>
              </a:rPr>
              <a:t>Is “significant [discipline-specific] appraisal assistance” understood by appraisers and users of appraisal services? </a:t>
            </a:r>
            <a:br>
              <a:rPr lang="en-US" sz="2800" b="0" i="0" u="none" strike="noStrike" baseline="0" dirty="0">
                <a:solidFill>
                  <a:srgbClr val="000000"/>
                </a:solidFill>
                <a:latin typeface="Arial" panose="020B0604020202020204" pitchFamily="34" charset="0"/>
              </a:rPr>
            </a:br>
            <a:endParaRPr lang="en-US" sz="2800" b="0" i="0" u="none" strike="noStrike" baseline="0" dirty="0">
              <a:solidFill>
                <a:srgbClr val="000000"/>
              </a:solidFill>
              <a:latin typeface="Arial" panose="020B0604020202020204" pitchFamily="34" charset="0"/>
            </a:endParaRPr>
          </a:p>
          <a:p>
            <a:pPr lvl="1"/>
            <a:r>
              <a:rPr lang="en-US" dirty="0">
                <a:solidFill>
                  <a:srgbClr val="000000"/>
                </a:solidFill>
              </a:rPr>
              <a:t>May be provided in each of the appraisal disciplines</a:t>
            </a:r>
          </a:p>
          <a:p>
            <a:pPr lvl="1"/>
            <a:r>
              <a:rPr lang="en-US" dirty="0"/>
              <a:t>Disclosure of significant appraisal assistance serves several purposes</a:t>
            </a:r>
          </a:p>
          <a:p>
            <a:pPr lvl="1"/>
            <a:r>
              <a:rPr lang="en-US" dirty="0"/>
              <a:t>May assist that appraiser in demonstrating experience toward a state credential or professional designation.</a:t>
            </a:r>
          </a:p>
        </p:txBody>
      </p:sp>
      <p:sp>
        <p:nvSpPr>
          <p:cNvPr id="6" name="Slide Number Placeholder 4">
            <a:extLst>
              <a:ext uri="{FF2B5EF4-FFF2-40B4-BE49-F238E27FC236}">
                <a16:creationId xmlns:a16="http://schemas.microsoft.com/office/drawing/2014/main" id="{BCD14161-8CE2-488E-B5A4-45434463CB55}"/>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24</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4732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F2AB2-6E61-4BD5-B170-09A8881DE230}"/>
              </a:ext>
            </a:extLst>
          </p:cNvPr>
          <p:cNvSpPr>
            <a:spLocks noGrp="1"/>
          </p:cNvSpPr>
          <p:nvPr>
            <p:ph type="title"/>
          </p:nvPr>
        </p:nvSpPr>
        <p:spPr/>
        <p:txBody>
          <a:bodyPr/>
          <a:lstStyle/>
          <a:p>
            <a:r>
              <a:rPr lang="en-US" dirty="0"/>
              <a:t>Significant Appraisal Assistance</a:t>
            </a:r>
          </a:p>
        </p:txBody>
      </p:sp>
      <p:sp>
        <p:nvSpPr>
          <p:cNvPr id="5" name="Content Placeholder 4">
            <a:extLst>
              <a:ext uri="{FF2B5EF4-FFF2-40B4-BE49-F238E27FC236}">
                <a16:creationId xmlns:a16="http://schemas.microsoft.com/office/drawing/2014/main" id="{6217AED5-4414-49BE-8D2E-A8C86C752886}"/>
              </a:ext>
            </a:extLst>
          </p:cNvPr>
          <p:cNvSpPr>
            <a:spLocks noGrp="1"/>
          </p:cNvSpPr>
          <p:nvPr>
            <p:ph idx="1"/>
          </p:nvPr>
        </p:nvSpPr>
        <p:spPr/>
        <p:txBody>
          <a:bodyPr/>
          <a:lstStyle/>
          <a:p>
            <a:r>
              <a:rPr lang="en-US" sz="2800" b="0" i="0" u="none" strike="noStrike" baseline="0" dirty="0">
                <a:solidFill>
                  <a:srgbClr val="000000"/>
                </a:solidFill>
                <a:latin typeface="Arial" panose="020B0604020202020204" pitchFamily="34" charset="0"/>
              </a:rPr>
              <a:t>Not defined in USPAP</a:t>
            </a:r>
          </a:p>
          <a:p>
            <a:r>
              <a:rPr lang="en-US" sz="2800" b="0" i="0" u="none" strike="noStrike" baseline="0" dirty="0">
                <a:solidFill>
                  <a:srgbClr val="000000"/>
                </a:solidFill>
                <a:latin typeface="Arial" panose="020B0604020202020204" pitchFamily="34" charset="0"/>
              </a:rPr>
              <a:t>Advisory Opinion 31, </a:t>
            </a:r>
            <a:r>
              <a:rPr lang="en-US" sz="2800" b="0" i="1" u="none" strike="noStrike" baseline="0" dirty="0">
                <a:solidFill>
                  <a:srgbClr val="000000"/>
                </a:solidFill>
                <a:latin typeface="Arial" panose="020B0604020202020204" pitchFamily="34" charset="0"/>
              </a:rPr>
              <a:t>Assignments Involving More than One Appraiser </a:t>
            </a:r>
            <a:r>
              <a:rPr lang="en-US" sz="2800" b="0" u="none" strike="noStrike" baseline="0" dirty="0">
                <a:solidFill>
                  <a:srgbClr val="000000"/>
                </a:solidFill>
                <a:latin typeface="Arial" panose="020B0604020202020204" pitchFamily="34" charset="0"/>
              </a:rPr>
              <a:t> &amp; </a:t>
            </a:r>
            <a:r>
              <a:rPr lang="en-US" i="0" dirty="0">
                <a:solidFill>
                  <a:srgbClr val="000000"/>
                </a:solidFill>
              </a:rPr>
              <a:t>FAQ #278</a:t>
            </a:r>
            <a:br>
              <a:rPr lang="en-US" i="0" dirty="0">
                <a:solidFill>
                  <a:srgbClr val="000000"/>
                </a:solidFill>
              </a:rPr>
            </a:br>
            <a:endParaRPr lang="en-US" i="0" dirty="0">
              <a:solidFill>
                <a:srgbClr val="000000"/>
              </a:solidFill>
            </a:endParaRPr>
          </a:p>
          <a:p>
            <a:pPr marL="0" indent="0">
              <a:buNone/>
            </a:pPr>
            <a:endParaRPr lang="en-US" dirty="0"/>
          </a:p>
        </p:txBody>
      </p:sp>
      <p:sp>
        <p:nvSpPr>
          <p:cNvPr id="6" name="Slide Number Placeholder 4">
            <a:extLst>
              <a:ext uri="{FF2B5EF4-FFF2-40B4-BE49-F238E27FC236}">
                <a16:creationId xmlns:a16="http://schemas.microsoft.com/office/drawing/2014/main" id="{6C5C6977-BF9C-4D83-96C9-60BAB24265A0}"/>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25</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8954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F2AB2-6E61-4BD5-B170-09A8881DE230}"/>
              </a:ext>
            </a:extLst>
          </p:cNvPr>
          <p:cNvSpPr>
            <a:spLocks noGrp="1"/>
          </p:cNvSpPr>
          <p:nvPr>
            <p:ph type="title"/>
          </p:nvPr>
        </p:nvSpPr>
        <p:spPr/>
        <p:txBody>
          <a:bodyPr/>
          <a:lstStyle/>
          <a:p>
            <a:r>
              <a:rPr lang="en-US" dirty="0"/>
              <a:t>Significant Appraisal Assistance</a:t>
            </a:r>
          </a:p>
        </p:txBody>
      </p:sp>
      <p:sp>
        <p:nvSpPr>
          <p:cNvPr id="5" name="Content Placeholder 4">
            <a:extLst>
              <a:ext uri="{FF2B5EF4-FFF2-40B4-BE49-F238E27FC236}">
                <a16:creationId xmlns:a16="http://schemas.microsoft.com/office/drawing/2014/main" id="{6217AED5-4414-49BE-8D2E-A8C86C752886}"/>
              </a:ext>
            </a:extLst>
          </p:cNvPr>
          <p:cNvSpPr>
            <a:spLocks noGrp="1"/>
          </p:cNvSpPr>
          <p:nvPr>
            <p:ph idx="1"/>
          </p:nvPr>
        </p:nvSpPr>
        <p:spPr/>
        <p:txBody>
          <a:bodyPr>
            <a:normAutofit fontScale="85000" lnSpcReduction="20000"/>
          </a:bodyPr>
          <a:lstStyle/>
          <a:p>
            <a:r>
              <a:rPr lang="en-US" i="0" dirty="0">
                <a:solidFill>
                  <a:srgbClr val="000000"/>
                </a:solidFill>
              </a:rPr>
              <a:t>“Significant” is an adjective meaning the contribution must be of substance to the development of the assignment results</a:t>
            </a:r>
          </a:p>
          <a:p>
            <a:r>
              <a:rPr lang="en-US" dirty="0">
                <a:solidFill>
                  <a:srgbClr val="000000"/>
                </a:solidFill>
              </a:rPr>
              <a:t>“Appraisal Assistance”</a:t>
            </a:r>
          </a:p>
          <a:p>
            <a:pPr lvl="1"/>
            <a:r>
              <a:rPr lang="en-US" dirty="0">
                <a:solidFill>
                  <a:srgbClr val="000000"/>
                </a:solidFill>
              </a:rPr>
              <a:t> means the contribution is </a:t>
            </a:r>
            <a:r>
              <a:rPr lang="en-US" b="1" dirty="0">
                <a:solidFill>
                  <a:srgbClr val="000000"/>
                </a:solidFill>
              </a:rPr>
              <a:t>related to the appraisal process</a:t>
            </a:r>
          </a:p>
          <a:p>
            <a:pPr lvl="1"/>
            <a:r>
              <a:rPr lang="en-US" dirty="0">
                <a:solidFill>
                  <a:srgbClr val="000000"/>
                </a:solidFill>
              </a:rPr>
              <a:t> or </a:t>
            </a:r>
            <a:r>
              <a:rPr lang="en-US" b="1" dirty="0">
                <a:solidFill>
                  <a:srgbClr val="000000"/>
                </a:solidFill>
              </a:rPr>
              <a:t>requires appraiser competency</a:t>
            </a:r>
          </a:p>
          <a:p>
            <a:pPr lvl="1"/>
            <a:r>
              <a:rPr lang="en-US" dirty="0">
                <a:solidFill>
                  <a:srgbClr val="000000"/>
                </a:solidFill>
              </a:rPr>
              <a:t>Exercising</a:t>
            </a:r>
            <a:r>
              <a:rPr lang="en-US" b="1" dirty="0">
                <a:solidFill>
                  <a:srgbClr val="000000"/>
                </a:solidFill>
              </a:rPr>
              <a:t> judgment </a:t>
            </a:r>
            <a:r>
              <a:rPr lang="en-US" dirty="0">
                <a:solidFill>
                  <a:srgbClr val="000000"/>
                </a:solidFill>
              </a:rPr>
              <a:t>(to determine what to do or how to do it)</a:t>
            </a:r>
          </a:p>
          <a:p>
            <a:pPr lvl="1"/>
            <a:r>
              <a:rPr lang="en-US" dirty="0">
                <a:solidFill>
                  <a:srgbClr val="000000"/>
                </a:solidFill>
              </a:rPr>
              <a:t>Deciding what, where or how to research</a:t>
            </a:r>
          </a:p>
          <a:p>
            <a:pPr lvl="1"/>
            <a:r>
              <a:rPr lang="en-US" i="0" dirty="0">
                <a:solidFill>
                  <a:srgbClr val="000000"/>
                </a:solidFill>
              </a:rPr>
              <a:t>Applying judgement or performing </a:t>
            </a:r>
            <a:r>
              <a:rPr lang="en-US" b="1" i="0" dirty="0">
                <a:solidFill>
                  <a:srgbClr val="000000"/>
                </a:solidFill>
              </a:rPr>
              <a:t>analysis</a:t>
            </a:r>
            <a:r>
              <a:rPr lang="en-US" i="0" dirty="0">
                <a:solidFill>
                  <a:srgbClr val="000000"/>
                </a:solidFill>
              </a:rPr>
              <a:t> would LIKELY be consider</a:t>
            </a:r>
            <a:r>
              <a:rPr lang="en-US" dirty="0">
                <a:solidFill>
                  <a:srgbClr val="000000"/>
                </a:solidFill>
              </a:rPr>
              <a:t>ed significant appraisal assistance</a:t>
            </a:r>
          </a:p>
          <a:p>
            <a:r>
              <a:rPr lang="en-US" i="0" dirty="0">
                <a:solidFill>
                  <a:srgbClr val="000000"/>
                </a:solidFill>
              </a:rPr>
              <a:t>Certification Statement</a:t>
            </a:r>
          </a:p>
          <a:p>
            <a:pPr lvl="1"/>
            <a:r>
              <a:rPr lang="en-US" i="0" dirty="0">
                <a:solidFill>
                  <a:srgbClr val="000000"/>
                </a:solidFill>
              </a:rPr>
              <a:t>“I certify that, to th</a:t>
            </a:r>
            <a:r>
              <a:rPr lang="en-US" dirty="0">
                <a:solidFill>
                  <a:srgbClr val="000000"/>
                </a:solidFill>
              </a:rPr>
              <a:t>e best of my knowledge and belief the reported analysis, opinions, and conclusions are limited only by the reported assumptions and limiting conditions and are my personal, impartial, and unbiased professional analysis, opinions and conclusions. </a:t>
            </a:r>
            <a:br>
              <a:rPr lang="en-US" i="0" dirty="0">
                <a:solidFill>
                  <a:srgbClr val="000000"/>
                </a:solidFill>
              </a:rPr>
            </a:br>
            <a:endParaRPr lang="en-US" i="0" dirty="0">
              <a:solidFill>
                <a:srgbClr val="000000"/>
              </a:solidFill>
            </a:endParaRPr>
          </a:p>
          <a:p>
            <a:pPr marL="0" indent="0">
              <a:buNone/>
            </a:pPr>
            <a:endParaRPr lang="en-US" dirty="0"/>
          </a:p>
        </p:txBody>
      </p:sp>
      <p:sp>
        <p:nvSpPr>
          <p:cNvPr id="6" name="Slide Number Placeholder 4">
            <a:extLst>
              <a:ext uri="{FF2B5EF4-FFF2-40B4-BE49-F238E27FC236}">
                <a16:creationId xmlns:a16="http://schemas.microsoft.com/office/drawing/2014/main" id="{6C5C6977-BF9C-4D83-96C9-60BAB24265A0}"/>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26</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470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F2AB2-6E61-4BD5-B170-09A8881DE230}"/>
              </a:ext>
            </a:extLst>
          </p:cNvPr>
          <p:cNvSpPr>
            <a:spLocks noGrp="1"/>
          </p:cNvSpPr>
          <p:nvPr>
            <p:ph type="title"/>
          </p:nvPr>
        </p:nvSpPr>
        <p:spPr/>
        <p:txBody>
          <a:bodyPr/>
          <a:lstStyle/>
          <a:p>
            <a:r>
              <a:rPr lang="en-US" dirty="0"/>
              <a:t>Significant Appraisal Assistance - Scenario</a:t>
            </a:r>
          </a:p>
        </p:txBody>
      </p:sp>
      <p:sp>
        <p:nvSpPr>
          <p:cNvPr id="5" name="Content Placeholder 4">
            <a:extLst>
              <a:ext uri="{FF2B5EF4-FFF2-40B4-BE49-F238E27FC236}">
                <a16:creationId xmlns:a16="http://schemas.microsoft.com/office/drawing/2014/main" id="{6217AED5-4414-49BE-8D2E-A8C86C752886}"/>
              </a:ext>
            </a:extLst>
          </p:cNvPr>
          <p:cNvSpPr>
            <a:spLocks noGrp="1"/>
          </p:cNvSpPr>
          <p:nvPr>
            <p:ph idx="1"/>
          </p:nvPr>
        </p:nvSpPr>
        <p:spPr/>
        <p:txBody>
          <a:bodyPr>
            <a:normAutofit fontScale="92500"/>
          </a:bodyPr>
          <a:lstStyle/>
          <a:p>
            <a:r>
              <a:rPr lang="en-US" dirty="0">
                <a:solidFill>
                  <a:srgbClr val="000000"/>
                </a:solidFill>
              </a:rPr>
              <a:t>Client </a:t>
            </a:r>
            <a:r>
              <a:rPr lang="en-US" b="0" i="0" u="none" strike="noStrike" baseline="0" dirty="0">
                <a:solidFill>
                  <a:srgbClr val="000000"/>
                </a:solidFill>
                <a:latin typeface="Arial" panose="020B0604020202020204" pitchFamily="34" charset="0"/>
              </a:rPr>
              <a:t>separately hires two real property appraisers:</a:t>
            </a:r>
          </a:p>
          <a:p>
            <a:pPr lvl="1"/>
            <a:r>
              <a:rPr lang="en-US" dirty="0">
                <a:solidFill>
                  <a:srgbClr val="000000"/>
                </a:solidFill>
              </a:rPr>
              <a:t>One appraiser inspects the property </a:t>
            </a:r>
          </a:p>
          <a:p>
            <a:pPr lvl="1"/>
            <a:r>
              <a:rPr lang="en-US" dirty="0">
                <a:solidFill>
                  <a:srgbClr val="000000"/>
                </a:solidFill>
              </a:rPr>
              <a:t>Other appraiser </a:t>
            </a:r>
            <a:r>
              <a:rPr lang="en-US" b="0" i="0" u="none" strike="noStrike" baseline="0" dirty="0">
                <a:solidFill>
                  <a:srgbClr val="000000"/>
                </a:solidFill>
              </a:rPr>
              <a:t>completes an appraisal assignment </a:t>
            </a:r>
            <a:br>
              <a:rPr lang="en-US" sz="2200" b="0" i="0" u="none" strike="noStrike" baseline="0" dirty="0">
                <a:solidFill>
                  <a:srgbClr val="000000"/>
                </a:solidFill>
              </a:rPr>
            </a:br>
            <a:endParaRPr lang="en-US" sz="2200" b="0" i="0" u="none" strike="noStrike" baseline="0" dirty="0">
              <a:solidFill>
                <a:srgbClr val="000000"/>
              </a:solidFill>
            </a:endParaRPr>
          </a:p>
          <a:p>
            <a:r>
              <a:rPr lang="en-US" sz="2600" dirty="0">
                <a:solidFill>
                  <a:srgbClr val="000000"/>
                </a:solidFill>
                <a:latin typeface="Arial" panose="020B0604020202020204" pitchFamily="34" charset="0"/>
              </a:rPr>
              <a:t>Misconception: First appraiser is providing significant appraisal assistance</a:t>
            </a:r>
            <a:endParaRPr lang="en-US" sz="2200"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It is up to the signing appraiser to determine whether the contributions of another appraiser rise to the level of significant [discipline-specific] appraisal assistance</a:t>
            </a:r>
            <a:br>
              <a:rPr lang="en-US" b="0" i="0" u="none" strike="noStrike" baseline="0" dirty="0">
                <a:solidFill>
                  <a:srgbClr val="000000"/>
                </a:solidFill>
                <a:latin typeface="Arial" panose="020B0604020202020204" pitchFamily="34" charset="0"/>
              </a:rPr>
            </a:br>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Is that sufficient, or should USPAP more formally define the nature of significant [discipline-specific] appraisal assistance?</a:t>
            </a:r>
          </a:p>
        </p:txBody>
      </p:sp>
      <p:sp>
        <p:nvSpPr>
          <p:cNvPr id="6" name="Slide Number Placeholder 4">
            <a:extLst>
              <a:ext uri="{FF2B5EF4-FFF2-40B4-BE49-F238E27FC236}">
                <a16:creationId xmlns:a16="http://schemas.microsoft.com/office/drawing/2014/main" id="{60DF9BE8-9F93-4524-B28D-20D5B1FBC9E0}"/>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27</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3092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918AE-B315-4F7E-8CCE-E5EB0C697327}"/>
              </a:ext>
            </a:extLst>
          </p:cNvPr>
          <p:cNvSpPr>
            <a:spLocks noGrp="1"/>
          </p:cNvSpPr>
          <p:nvPr>
            <p:ph type="title"/>
          </p:nvPr>
        </p:nvSpPr>
        <p:spPr>
          <a:xfrm>
            <a:off x="839787" y="2766218"/>
            <a:ext cx="7608887" cy="1325563"/>
          </a:xfrm>
        </p:spPr>
        <p:txBody>
          <a:bodyPr>
            <a:normAutofit fontScale="90000"/>
          </a:bodyPr>
          <a:lstStyle/>
          <a:p>
            <a:r>
              <a:rPr lang="en-US" dirty="0"/>
              <a:t>Discussion Draft</a:t>
            </a:r>
            <a:br>
              <a:rPr lang="en-US" dirty="0"/>
            </a:br>
            <a:r>
              <a:rPr lang="en-US" dirty="0"/>
              <a:t>Section 3:</a:t>
            </a:r>
            <a:br>
              <a:rPr lang="en-US" dirty="0"/>
            </a:br>
            <a:r>
              <a:rPr lang="en-US" dirty="0"/>
              <a:t>       The DEFINITION of Misleading</a:t>
            </a:r>
          </a:p>
        </p:txBody>
      </p:sp>
      <p:pic>
        <p:nvPicPr>
          <p:cNvPr id="4" name="Picture 3">
            <a:extLst>
              <a:ext uri="{FF2B5EF4-FFF2-40B4-BE49-F238E27FC236}">
                <a16:creationId xmlns:a16="http://schemas.microsoft.com/office/drawing/2014/main" id="{C931F9E7-BDA9-477C-B931-BF655D9A9F2B}"/>
              </a:ext>
            </a:extLst>
          </p:cNvPr>
          <p:cNvPicPr>
            <a:picLocks noChangeAspect="1"/>
          </p:cNvPicPr>
          <p:nvPr/>
        </p:nvPicPr>
        <p:blipFill>
          <a:blip r:embed="rId2"/>
          <a:stretch>
            <a:fillRect/>
          </a:stretch>
        </p:blipFill>
        <p:spPr>
          <a:xfrm>
            <a:off x="8266929" y="1300270"/>
            <a:ext cx="3461456" cy="45207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4942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8DC77C-6BC2-418D-A1AF-8D4982274AC5}"/>
              </a:ext>
            </a:extLst>
          </p:cNvPr>
          <p:cNvSpPr>
            <a:spLocks noGrp="1"/>
          </p:cNvSpPr>
          <p:nvPr>
            <p:ph type="title"/>
          </p:nvPr>
        </p:nvSpPr>
        <p:spPr/>
        <p:txBody>
          <a:bodyPr/>
          <a:lstStyle/>
          <a:p>
            <a:r>
              <a:rPr lang="en-US" dirty="0"/>
              <a:t>Misleading</a:t>
            </a:r>
          </a:p>
        </p:txBody>
      </p:sp>
      <p:sp>
        <p:nvSpPr>
          <p:cNvPr id="6" name="Content Placeholder 5">
            <a:extLst>
              <a:ext uri="{FF2B5EF4-FFF2-40B4-BE49-F238E27FC236}">
                <a16:creationId xmlns:a16="http://schemas.microsoft.com/office/drawing/2014/main" id="{67CD4D0D-0D58-4F2B-9A41-E25E4F03BF11}"/>
              </a:ext>
            </a:extLst>
          </p:cNvPr>
          <p:cNvSpPr>
            <a:spLocks noGrp="1"/>
          </p:cNvSpPr>
          <p:nvPr>
            <p:ph idx="1"/>
          </p:nvPr>
        </p:nvSpPr>
        <p:spPr/>
        <p:txBody>
          <a:bodyPr/>
          <a:lstStyle/>
          <a:p>
            <a:r>
              <a:rPr lang="en-US" dirty="0"/>
              <a:t>Should the definition of Misleading remain as it appears in USPAP; should it be removed, or should it be edited?</a:t>
            </a:r>
          </a:p>
          <a:p>
            <a:endParaRPr lang="en-US" dirty="0"/>
          </a:p>
          <a:p>
            <a:r>
              <a:rPr lang="en-US" dirty="0"/>
              <a:t>Definition of MISLEADING in USPAP:   </a:t>
            </a:r>
          </a:p>
          <a:p>
            <a:pPr marL="457200" lvl="1" indent="0">
              <a:buNone/>
            </a:pPr>
            <a:r>
              <a:rPr lang="en-US" i="1" dirty="0">
                <a:highlight>
                  <a:srgbClr val="FFFF00"/>
                </a:highlight>
              </a:rPr>
              <a:t>Intentionally or unintentionally misrepresenting, misstating, or concealing relevant facts or conclusions.</a:t>
            </a:r>
          </a:p>
          <a:p>
            <a:pPr marL="457200" lvl="1" indent="0">
              <a:buNone/>
            </a:pPr>
            <a:endParaRPr lang="en-US" i="1" dirty="0"/>
          </a:p>
          <a:p>
            <a:r>
              <a:rPr lang="en-US" dirty="0"/>
              <a:t>Issue: Inclusion of the term “unintentionally”</a:t>
            </a:r>
          </a:p>
        </p:txBody>
      </p:sp>
      <p:sp>
        <p:nvSpPr>
          <p:cNvPr id="4" name="Slide Number Placeholder 4">
            <a:extLst>
              <a:ext uri="{FF2B5EF4-FFF2-40B4-BE49-F238E27FC236}">
                <a16:creationId xmlns:a16="http://schemas.microsoft.com/office/drawing/2014/main" id="{CABCAFB8-5DF7-4A43-997D-985875833C3E}"/>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29</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582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00B0-D5D7-B848-8826-ACB9B159EFF2}"/>
              </a:ext>
            </a:extLst>
          </p:cNvPr>
          <p:cNvSpPr>
            <a:spLocks noGrp="1"/>
          </p:cNvSpPr>
          <p:nvPr>
            <p:ph type="title"/>
          </p:nvPr>
        </p:nvSpPr>
        <p:spPr>
          <a:xfrm>
            <a:off x="932790" y="-25293"/>
            <a:ext cx="10515600" cy="1325563"/>
          </a:xfrm>
        </p:spPr>
        <p:txBody>
          <a:bodyPr>
            <a:normAutofit/>
          </a:bodyPr>
          <a:lstStyle/>
          <a:p>
            <a:r>
              <a:rPr lang="en-US" dirty="0"/>
              <a:t>Agenda</a:t>
            </a:r>
          </a:p>
        </p:txBody>
      </p:sp>
      <p:sp>
        <p:nvSpPr>
          <p:cNvPr id="3" name="Content Placeholder 2">
            <a:extLst>
              <a:ext uri="{FF2B5EF4-FFF2-40B4-BE49-F238E27FC236}">
                <a16:creationId xmlns:a16="http://schemas.microsoft.com/office/drawing/2014/main" id="{9511965E-7F00-3B48-8BFC-851CE1189662}"/>
              </a:ext>
            </a:extLst>
          </p:cNvPr>
          <p:cNvSpPr>
            <a:spLocks noGrp="1"/>
          </p:cNvSpPr>
          <p:nvPr>
            <p:ph idx="1"/>
          </p:nvPr>
        </p:nvSpPr>
        <p:spPr>
          <a:xfrm>
            <a:off x="932790" y="1202076"/>
            <a:ext cx="6917248" cy="5519399"/>
          </a:xfrm>
        </p:spPr>
        <p:txBody>
          <a:bodyPr>
            <a:normAutofit/>
          </a:bodyPr>
          <a:lstStyle/>
          <a:p>
            <a:pPr>
              <a:lnSpc>
                <a:spcPct val="110000"/>
              </a:lnSpc>
              <a:spcBef>
                <a:spcPts val="1800"/>
              </a:spcBef>
            </a:pPr>
            <a:r>
              <a:rPr lang="en-US" dirty="0"/>
              <a:t>The Current Environment</a:t>
            </a:r>
          </a:p>
          <a:p>
            <a:pPr>
              <a:lnSpc>
                <a:spcPct val="110000"/>
              </a:lnSpc>
              <a:spcBef>
                <a:spcPts val="1800"/>
              </a:spcBef>
            </a:pPr>
            <a:r>
              <a:rPr lang="en-US" dirty="0"/>
              <a:t>Appraisal Standards Board</a:t>
            </a:r>
          </a:p>
          <a:p>
            <a:pPr lvl="1">
              <a:lnSpc>
                <a:spcPct val="110000"/>
              </a:lnSpc>
              <a:spcBef>
                <a:spcPts val="1800"/>
              </a:spcBef>
            </a:pPr>
            <a:r>
              <a:rPr lang="en-US" dirty="0"/>
              <a:t>Discussion Draft</a:t>
            </a:r>
          </a:p>
          <a:p>
            <a:pPr>
              <a:lnSpc>
                <a:spcPct val="110000"/>
              </a:lnSpc>
              <a:spcBef>
                <a:spcPts val="1800"/>
              </a:spcBef>
            </a:pPr>
            <a:r>
              <a:rPr lang="en-US" dirty="0"/>
              <a:t>Appraiser Qualifications Board</a:t>
            </a:r>
          </a:p>
          <a:p>
            <a:pPr lvl="1">
              <a:lnSpc>
                <a:spcPct val="110000"/>
              </a:lnSpc>
              <a:spcBef>
                <a:spcPts val="1800"/>
              </a:spcBef>
            </a:pPr>
            <a:r>
              <a:rPr lang="en-US" dirty="0"/>
              <a:t>Exposure Draft</a:t>
            </a:r>
          </a:p>
          <a:p>
            <a:pPr lvl="1">
              <a:lnSpc>
                <a:spcPct val="110000"/>
              </a:lnSpc>
              <a:spcBef>
                <a:spcPts val="1800"/>
              </a:spcBef>
            </a:pPr>
            <a:r>
              <a:rPr lang="en-US" dirty="0"/>
              <a:t>PAREA</a:t>
            </a:r>
          </a:p>
          <a:p>
            <a:pPr marL="0" indent="0">
              <a:lnSpc>
                <a:spcPct val="110000"/>
              </a:lnSpc>
              <a:spcBef>
                <a:spcPts val="1800"/>
              </a:spcBef>
              <a:buNone/>
            </a:pPr>
            <a:endParaRPr lang="en-US" dirty="0"/>
          </a:p>
        </p:txBody>
      </p:sp>
      <p:sp>
        <p:nvSpPr>
          <p:cNvPr id="5" name="Slide Number Placeholder 4">
            <a:extLst>
              <a:ext uri="{FF2B5EF4-FFF2-40B4-BE49-F238E27FC236}">
                <a16:creationId xmlns:a16="http://schemas.microsoft.com/office/drawing/2014/main" id="{7C30AA43-DF96-470E-A8A5-93AB868B9E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3</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2212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8DC77C-6BC2-418D-A1AF-8D4982274AC5}"/>
              </a:ext>
            </a:extLst>
          </p:cNvPr>
          <p:cNvSpPr>
            <a:spLocks noGrp="1"/>
          </p:cNvSpPr>
          <p:nvPr>
            <p:ph type="title"/>
          </p:nvPr>
        </p:nvSpPr>
        <p:spPr/>
        <p:txBody>
          <a:bodyPr/>
          <a:lstStyle/>
          <a:p>
            <a:r>
              <a:rPr lang="en-US" dirty="0"/>
              <a:t>Misleading</a:t>
            </a:r>
          </a:p>
        </p:txBody>
      </p:sp>
      <p:sp>
        <p:nvSpPr>
          <p:cNvPr id="6" name="Content Placeholder 5">
            <a:extLst>
              <a:ext uri="{FF2B5EF4-FFF2-40B4-BE49-F238E27FC236}">
                <a16:creationId xmlns:a16="http://schemas.microsoft.com/office/drawing/2014/main" id="{67CD4D0D-0D58-4F2B-9A41-E25E4F03BF11}"/>
              </a:ext>
            </a:extLst>
          </p:cNvPr>
          <p:cNvSpPr>
            <a:spLocks noGrp="1"/>
          </p:cNvSpPr>
          <p:nvPr>
            <p:ph idx="1"/>
          </p:nvPr>
        </p:nvSpPr>
        <p:spPr/>
        <p:txBody>
          <a:bodyPr/>
          <a:lstStyle/>
          <a:p>
            <a:r>
              <a:rPr lang="en-US" dirty="0"/>
              <a:t>Issued guidance in form of a Q&amp;A (2020-08), which stated in part:</a:t>
            </a:r>
          </a:p>
          <a:p>
            <a:pPr lvl="1"/>
            <a:r>
              <a:rPr lang="en-US" i="1" dirty="0"/>
              <a:t>A minor unintentional mistake such as a typographical error does not make a report misleading</a:t>
            </a:r>
          </a:p>
          <a:p>
            <a:endParaRPr lang="en-US" i="1" dirty="0"/>
          </a:p>
          <a:p>
            <a:r>
              <a:rPr lang="en-US" dirty="0"/>
              <a:t>Delete the definition? </a:t>
            </a:r>
          </a:p>
          <a:p>
            <a:r>
              <a:rPr lang="en-US" dirty="0"/>
              <a:t>Not be misleading - Fundamental to public trust.</a:t>
            </a:r>
          </a:p>
          <a:p>
            <a:pPr lvl="1"/>
            <a:r>
              <a:rPr lang="en-US" dirty="0"/>
              <a:t>Thus, should it be defined? </a:t>
            </a:r>
          </a:p>
        </p:txBody>
      </p:sp>
      <p:sp>
        <p:nvSpPr>
          <p:cNvPr id="4" name="Slide Number Placeholder 4">
            <a:extLst>
              <a:ext uri="{FF2B5EF4-FFF2-40B4-BE49-F238E27FC236}">
                <a16:creationId xmlns:a16="http://schemas.microsoft.com/office/drawing/2014/main" id="{B0980421-E132-4DD0-94AF-EFD27AA7CC9B}"/>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30</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1025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918AE-B315-4F7E-8CCE-E5EB0C697327}"/>
              </a:ext>
            </a:extLst>
          </p:cNvPr>
          <p:cNvSpPr>
            <a:spLocks noGrp="1"/>
          </p:cNvSpPr>
          <p:nvPr>
            <p:ph type="title"/>
          </p:nvPr>
        </p:nvSpPr>
        <p:spPr>
          <a:xfrm>
            <a:off x="839787" y="2766218"/>
            <a:ext cx="7913687" cy="1325563"/>
          </a:xfrm>
        </p:spPr>
        <p:txBody>
          <a:bodyPr>
            <a:normAutofit fontScale="90000"/>
          </a:bodyPr>
          <a:lstStyle/>
          <a:p>
            <a:r>
              <a:rPr lang="en-US" dirty="0"/>
              <a:t>Discussion Draft</a:t>
            </a:r>
            <a:br>
              <a:rPr lang="en-US" dirty="0"/>
            </a:br>
            <a:r>
              <a:rPr lang="en-US" dirty="0"/>
              <a:t>Section 4:</a:t>
            </a:r>
            <a:br>
              <a:rPr lang="en-US" dirty="0"/>
            </a:br>
            <a:r>
              <a:rPr lang="en-US" dirty="0"/>
              <a:t> 		</a:t>
            </a:r>
            <a:r>
              <a:rPr lang="en-US" sz="4400" dirty="0"/>
              <a:t>ETHICS RULE</a:t>
            </a:r>
            <a:br>
              <a:rPr lang="en-US" sz="4400" dirty="0"/>
            </a:br>
            <a:r>
              <a:rPr lang="en-US" sz="4400" dirty="0"/>
              <a:t>		</a:t>
            </a:r>
            <a:endParaRPr lang="en-US" dirty="0"/>
          </a:p>
        </p:txBody>
      </p:sp>
      <p:pic>
        <p:nvPicPr>
          <p:cNvPr id="4" name="Picture 3">
            <a:extLst>
              <a:ext uri="{FF2B5EF4-FFF2-40B4-BE49-F238E27FC236}">
                <a16:creationId xmlns:a16="http://schemas.microsoft.com/office/drawing/2014/main" id="{C931F9E7-BDA9-477C-B931-BF655D9A9F2B}"/>
              </a:ext>
            </a:extLst>
          </p:cNvPr>
          <p:cNvPicPr>
            <a:picLocks noChangeAspect="1"/>
          </p:cNvPicPr>
          <p:nvPr/>
        </p:nvPicPr>
        <p:blipFill>
          <a:blip r:embed="rId2"/>
          <a:stretch>
            <a:fillRect/>
          </a:stretch>
        </p:blipFill>
        <p:spPr>
          <a:xfrm>
            <a:off x="8266929" y="1300270"/>
            <a:ext cx="3461456" cy="45207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0550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C539F7-9544-4169-9D75-D0A0626176F9}"/>
              </a:ext>
            </a:extLst>
          </p:cNvPr>
          <p:cNvSpPr>
            <a:spLocks noGrp="1"/>
          </p:cNvSpPr>
          <p:nvPr>
            <p:ph type="title"/>
          </p:nvPr>
        </p:nvSpPr>
        <p:spPr/>
        <p:txBody>
          <a:bodyPr/>
          <a:lstStyle/>
          <a:p>
            <a:r>
              <a:rPr lang="en-US" dirty="0"/>
              <a:t>Fair Housing Issues</a:t>
            </a:r>
          </a:p>
        </p:txBody>
      </p:sp>
      <p:sp>
        <p:nvSpPr>
          <p:cNvPr id="6" name="Content Placeholder 5">
            <a:extLst>
              <a:ext uri="{FF2B5EF4-FFF2-40B4-BE49-F238E27FC236}">
                <a16:creationId xmlns:a16="http://schemas.microsoft.com/office/drawing/2014/main" id="{67CF921A-5FF9-4742-AFF2-B42BCBADF0F7}"/>
              </a:ext>
            </a:extLst>
          </p:cNvPr>
          <p:cNvSpPr>
            <a:spLocks noGrp="1"/>
          </p:cNvSpPr>
          <p:nvPr>
            <p:ph idx="1"/>
          </p:nvPr>
        </p:nvSpPr>
        <p:spPr/>
        <p:txBody>
          <a:bodyPr/>
          <a:lstStyle/>
          <a:p>
            <a:r>
              <a:rPr lang="en-US" dirty="0"/>
              <a:t>Is the requirement for an appraiser to avoid relying upon “unsupported conclusions” relating to demographic characteristics understood by appraisers and users of appraisal services?</a:t>
            </a:r>
          </a:p>
          <a:p>
            <a:r>
              <a:rPr lang="en-US" dirty="0"/>
              <a:t>Issues relating to Fair Housing</a:t>
            </a:r>
          </a:p>
          <a:p>
            <a:r>
              <a:rPr lang="en-US" dirty="0"/>
              <a:t>Appraisal is one facet of the greater mortgage lending process</a:t>
            </a:r>
          </a:p>
        </p:txBody>
      </p:sp>
      <p:sp>
        <p:nvSpPr>
          <p:cNvPr id="4" name="Slide Number Placeholder 4">
            <a:extLst>
              <a:ext uri="{FF2B5EF4-FFF2-40B4-BE49-F238E27FC236}">
                <a16:creationId xmlns:a16="http://schemas.microsoft.com/office/drawing/2014/main" id="{584A5556-8C04-40A9-90AB-FD6C7EB1B58C}"/>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32</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2233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C539F7-9544-4169-9D75-D0A0626176F9}"/>
              </a:ext>
            </a:extLst>
          </p:cNvPr>
          <p:cNvSpPr>
            <a:spLocks noGrp="1"/>
          </p:cNvSpPr>
          <p:nvPr>
            <p:ph type="title"/>
          </p:nvPr>
        </p:nvSpPr>
        <p:spPr/>
        <p:txBody>
          <a:bodyPr/>
          <a:lstStyle/>
          <a:p>
            <a:r>
              <a:rPr lang="en-US" dirty="0"/>
              <a:t>Fair Housing Issues</a:t>
            </a:r>
          </a:p>
        </p:txBody>
      </p:sp>
      <p:sp>
        <p:nvSpPr>
          <p:cNvPr id="6" name="Content Placeholder 5">
            <a:extLst>
              <a:ext uri="{FF2B5EF4-FFF2-40B4-BE49-F238E27FC236}">
                <a16:creationId xmlns:a16="http://schemas.microsoft.com/office/drawing/2014/main" id="{67CF921A-5FF9-4742-AFF2-B42BCBADF0F7}"/>
              </a:ext>
            </a:extLst>
          </p:cNvPr>
          <p:cNvSpPr>
            <a:spLocks noGrp="1"/>
          </p:cNvSpPr>
          <p:nvPr>
            <p:ph idx="1"/>
          </p:nvPr>
        </p:nvSpPr>
        <p:spPr>
          <a:xfrm>
            <a:off x="932790" y="1825625"/>
            <a:ext cx="10515600" cy="4351338"/>
          </a:xfrm>
        </p:spPr>
        <p:txBody>
          <a:bodyPr>
            <a:normAutofit fontScale="92500" lnSpcReduction="20000"/>
          </a:bodyPr>
          <a:lstStyle/>
          <a:p>
            <a:r>
              <a:rPr lang="en-US" dirty="0"/>
              <a:t>Methodology – Outside of the scope of USPAP:</a:t>
            </a:r>
          </a:p>
          <a:p>
            <a:pPr lvl="1"/>
            <a:r>
              <a:rPr lang="en-US" dirty="0"/>
              <a:t>Appropriate selection of comparable properties in any valuation assignment </a:t>
            </a:r>
            <a:br>
              <a:rPr lang="en-US" dirty="0"/>
            </a:br>
            <a:endParaRPr lang="en-US" dirty="0"/>
          </a:p>
          <a:p>
            <a:r>
              <a:rPr lang="en-US" dirty="0"/>
              <a:t>Conduct Section of the ETHICS RULE states:</a:t>
            </a:r>
          </a:p>
          <a:p>
            <a:pPr lvl="1"/>
            <a:r>
              <a:rPr lang="en-US" i="1" dirty="0"/>
              <a:t>An appraiser must not perform an assignment with bias</a:t>
            </a:r>
            <a:br>
              <a:rPr lang="en-US" i="1" dirty="0"/>
            </a:br>
            <a:r>
              <a:rPr lang="en-US" i="1" dirty="0"/>
              <a:t>….</a:t>
            </a:r>
            <a:br>
              <a:rPr lang="en-US" i="1" dirty="0"/>
            </a:br>
            <a:r>
              <a:rPr lang="en-US" i="1" dirty="0"/>
              <a:t>An appraiser must not use or rely on unsupported conclusions relating to characteristics such as race, color, religion, national origin, gender, marital status, familial status, age, receipt of public assistance income, handicap, or an unsupported conclusion that homogeneity of such characteristics is necessary to maximize value.</a:t>
            </a:r>
          </a:p>
          <a:p>
            <a:pPr lvl="1"/>
            <a:endParaRPr lang="en-US" i="1" dirty="0"/>
          </a:p>
          <a:p>
            <a:r>
              <a:rPr lang="en-US" dirty="0"/>
              <a:t>Demographic characteristics protected under Fair Housing Laws &amp; Equal Credit Opportunity Act</a:t>
            </a:r>
          </a:p>
          <a:p>
            <a:endParaRPr lang="en-US" i="1" dirty="0"/>
          </a:p>
        </p:txBody>
      </p:sp>
      <p:sp>
        <p:nvSpPr>
          <p:cNvPr id="4" name="Slide Number Placeholder 4">
            <a:extLst>
              <a:ext uri="{FF2B5EF4-FFF2-40B4-BE49-F238E27FC236}">
                <a16:creationId xmlns:a16="http://schemas.microsoft.com/office/drawing/2014/main" id="{DAA1A5F8-BECF-4569-90B2-7BAF2CD73C8C}"/>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33</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68652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C539F7-9544-4169-9D75-D0A0626176F9}"/>
              </a:ext>
            </a:extLst>
          </p:cNvPr>
          <p:cNvSpPr>
            <a:spLocks noGrp="1"/>
          </p:cNvSpPr>
          <p:nvPr>
            <p:ph type="title"/>
          </p:nvPr>
        </p:nvSpPr>
        <p:spPr/>
        <p:txBody>
          <a:bodyPr/>
          <a:lstStyle/>
          <a:p>
            <a:r>
              <a:rPr lang="en-US" dirty="0"/>
              <a:t>AO-16</a:t>
            </a:r>
          </a:p>
        </p:txBody>
      </p:sp>
      <p:sp>
        <p:nvSpPr>
          <p:cNvPr id="6" name="Content Placeholder 5">
            <a:extLst>
              <a:ext uri="{FF2B5EF4-FFF2-40B4-BE49-F238E27FC236}">
                <a16:creationId xmlns:a16="http://schemas.microsoft.com/office/drawing/2014/main" id="{67CF921A-5FF9-4742-AFF2-B42BCBADF0F7}"/>
              </a:ext>
            </a:extLst>
          </p:cNvPr>
          <p:cNvSpPr>
            <a:spLocks noGrp="1"/>
          </p:cNvSpPr>
          <p:nvPr>
            <p:ph idx="1"/>
          </p:nvPr>
        </p:nvSpPr>
        <p:spPr/>
        <p:txBody>
          <a:bodyPr>
            <a:normAutofit/>
          </a:bodyPr>
          <a:lstStyle/>
          <a:p>
            <a:r>
              <a:rPr lang="en-US" dirty="0"/>
              <a:t>ASB issued an Exposure Draft of potential changes to Advisory Opinion 16</a:t>
            </a:r>
          </a:p>
          <a:p>
            <a:pPr lvl="1"/>
            <a:r>
              <a:rPr lang="en-US" dirty="0"/>
              <a:t>provides guidance on appraising properties that are subject to Fair Housing Laws</a:t>
            </a:r>
            <a:br>
              <a:rPr lang="en-US" dirty="0"/>
            </a:br>
            <a:endParaRPr lang="en-US" dirty="0"/>
          </a:p>
          <a:p>
            <a:r>
              <a:rPr lang="en-US" dirty="0"/>
              <a:t>Exposure Draft addressed: </a:t>
            </a:r>
          </a:p>
          <a:p>
            <a:pPr lvl="1"/>
            <a:r>
              <a:rPr lang="en-US" dirty="0"/>
              <a:t>Term </a:t>
            </a:r>
            <a:r>
              <a:rPr lang="en-US" i="1" dirty="0"/>
              <a:t>disability</a:t>
            </a:r>
            <a:r>
              <a:rPr lang="en-US" dirty="0"/>
              <a:t> has replaced </a:t>
            </a:r>
            <a:r>
              <a:rPr lang="en-US" i="1" dirty="0"/>
              <a:t>handicap</a:t>
            </a:r>
            <a:r>
              <a:rPr lang="en-US" dirty="0"/>
              <a:t> in many laws and regulations</a:t>
            </a:r>
          </a:p>
          <a:p>
            <a:pPr lvl="1"/>
            <a:r>
              <a:rPr lang="en-US" dirty="0"/>
              <a:t>The term “unsupported” in the ETHICS RULE</a:t>
            </a:r>
          </a:p>
          <a:p>
            <a:pPr lvl="1"/>
            <a:endParaRPr lang="en-US" dirty="0"/>
          </a:p>
        </p:txBody>
      </p:sp>
      <p:sp>
        <p:nvSpPr>
          <p:cNvPr id="4" name="Slide Number Placeholder 4">
            <a:extLst>
              <a:ext uri="{FF2B5EF4-FFF2-40B4-BE49-F238E27FC236}">
                <a16:creationId xmlns:a16="http://schemas.microsoft.com/office/drawing/2014/main" id="{6AD66DA8-AF87-4BE0-8421-04C4F14B7FD8}"/>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34</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3735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C539F7-9544-4169-9D75-D0A0626176F9}"/>
              </a:ext>
            </a:extLst>
          </p:cNvPr>
          <p:cNvSpPr>
            <a:spLocks noGrp="1"/>
          </p:cNvSpPr>
          <p:nvPr>
            <p:ph type="title"/>
          </p:nvPr>
        </p:nvSpPr>
        <p:spPr/>
        <p:txBody>
          <a:bodyPr/>
          <a:lstStyle/>
          <a:p>
            <a:r>
              <a:rPr lang="en-US" dirty="0"/>
              <a:t>“Unsupported” in the ETHICS RULE</a:t>
            </a:r>
          </a:p>
        </p:txBody>
      </p:sp>
      <p:sp>
        <p:nvSpPr>
          <p:cNvPr id="6" name="Content Placeholder 5">
            <a:extLst>
              <a:ext uri="{FF2B5EF4-FFF2-40B4-BE49-F238E27FC236}">
                <a16:creationId xmlns:a16="http://schemas.microsoft.com/office/drawing/2014/main" id="{67CF921A-5FF9-4742-AFF2-B42BCBADF0F7}"/>
              </a:ext>
            </a:extLst>
          </p:cNvPr>
          <p:cNvSpPr>
            <a:spLocks noGrp="1"/>
          </p:cNvSpPr>
          <p:nvPr>
            <p:ph idx="1"/>
          </p:nvPr>
        </p:nvSpPr>
        <p:spPr/>
        <p:txBody>
          <a:bodyPr>
            <a:normAutofit/>
          </a:bodyPr>
          <a:lstStyle/>
          <a:p>
            <a:r>
              <a:rPr lang="en-US" dirty="0"/>
              <a:t>Concerns: </a:t>
            </a:r>
          </a:p>
          <a:p>
            <a:pPr lvl="1">
              <a:buFont typeface="Arial" panose="020B0604020202020204" pitchFamily="34" charset="0"/>
              <a:buChar char="•"/>
            </a:pPr>
            <a:r>
              <a:rPr lang="en-US" dirty="0"/>
              <a:t>USPAP would allow an appraiser to use supported conclusions regarding these demographic characteristics, and thereby develop biased appraisals that illegally discriminate.</a:t>
            </a:r>
            <a:br>
              <a:rPr lang="en-US" dirty="0"/>
            </a:br>
            <a:endParaRPr lang="en-US" dirty="0"/>
          </a:p>
          <a:p>
            <a:pPr lvl="1">
              <a:buFont typeface="Arial" panose="020B0604020202020204" pitchFamily="34" charset="0"/>
              <a:buChar char="•"/>
            </a:pPr>
            <a:r>
              <a:rPr lang="en-US" dirty="0"/>
              <a:t>If appraisers are not permitted to rely on either supported or unsupported conclusions when performing housing appraisals, why doesn’t the ASB amend the ETHICS RULE to remove the word “unsupported”?</a:t>
            </a:r>
          </a:p>
        </p:txBody>
      </p:sp>
      <p:sp>
        <p:nvSpPr>
          <p:cNvPr id="4" name="Slide Number Placeholder 4">
            <a:extLst>
              <a:ext uri="{FF2B5EF4-FFF2-40B4-BE49-F238E27FC236}">
                <a16:creationId xmlns:a16="http://schemas.microsoft.com/office/drawing/2014/main" id="{44F3AC8A-2625-4E74-A04C-7EF6394BEA3A}"/>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35</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7433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A020-10FF-4300-AD9D-C34AB5188196}"/>
              </a:ext>
            </a:extLst>
          </p:cNvPr>
          <p:cNvSpPr>
            <a:spLocks noGrp="1"/>
          </p:cNvSpPr>
          <p:nvPr>
            <p:ph type="title"/>
          </p:nvPr>
        </p:nvSpPr>
        <p:spPr/>
        <p:txBody>
          <a:bodyPr/>
          <a:lstStyle/>
          <a:p>
            <a:r>
              <a:rPr lang="en-US" dirty="0"/>
              <a:t>Terms of 1976 lawsuit </a:t>
            </a:r>
          </a:p>
        </p:txBody>
      </p:sp>
      <p:sp>
        <p:nvSpPr>
          <p:cNvPr id="3" name="Content Placeholder 2">
            <a:extLst>
              <a:ext uri="{FF2B5EF4-FFF2-40B4-BE49-F238E27FC236}">
                <a16:creationId xmlns:a16="http://schemas.microsoft.com/office/drawing/2014/main" id="{4F8303B0-B8BA-4B50-B879-67AA2873962E}"/>
              </a:ext>
            </a:extLst>
          </p:cNvPr>
          <p:cNvSpPr>
            <a:spLocks noGrp="1"/>
          </p:cNvSpPr>
          <p:nvPr>
            <p:ph idx="1"/>
          </p:nvPr>
        </p:nvSpPr>
        <p:spPr/>
        <p:txBody>
          <a:bodyPr>
            <a:normAutofit fontScale="92500"/>
          </a:bodyPr>
          <a:lstStyle/>
          <a:p>
            <a:r>
              <a:rPr lang="en-US" dirty="0"/>
              <a:t>It is improper to base a conclusion or opinion of value upon the premise that the racial, ethnic, or religious homogeneity of the inhabitants of an area or a property is necessary for maximum value. </a:t>
            </a:r>
          </a:p>
          <a:p>
            <a:r>
              <a:rPr lang="en-US" dirty="0"/>
              <a:t>Racial, religious, or ethic factors are deemed unreliable predictors of value trends or price variance. </a:t>
            </a:r>
          </a:p>
          <a:p>
            <a:r>
              <a:rPr lang="en-US" dirty="0"/>
              <a:t>It is improper to base a </a:t>
            </a:r>
            <a:r>
              <a:rPr lang="en-US" u="sng" dirty="0"/>
              <a:t>conclusion or opinion of value</a:t>
            </a:r>
            <a:r>
              <a:rPr lang="en-US" dirty="0"/>
              <a:t>, or a </a:t>
            </a:r>
            <a:r>
              <a:rPr lang="en-US" u="sng" dirty="0"/>
              <a:t>conclusion with respect to neighborhood trends</a:t>
            </a:r>
            <a:r>
              <a:rPr lang="en-US" dirty="0"/>
              <a:t>, upon stereotypes or biased presumptions relating to race, color, religion, sex or national origin or upon </a:t>
            </a:r>
            <a:r>
              <a:rPr lang="en-US" b="1" dirty="0"/>
              <a:t>unsupported</a:t>
            </a:r>
            <a:r>
              <a:rPr lang="en-US" dirty="0"/>
              <a:t> presumptions relating to the effective age or remaining life of the property being appraising or the life expectancy of the neighborhood in which it is located. </a:t>
            </a:r>
          </a:p>
        </p:txBody>
      </p:sp>
      <p:sp>
        <p:nvSpPr>
          <p:cNvPr id="4" name="Slide Number Placeholder 3">
            <a:extLst>
              <a:ext uri="{FF2B5EF4-FFF2-40B4-BE49-F238E27FC236}">
                <a16:creationId xmlns:a16="http://schemas.microsoft.com/office/drawing/2014/main" id="{329D24B7-26D4-4745-BD62-95B33F3DB155}"/>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59124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C539F7-9544-4169-9D75-D0A0626176F9}"/>
              </a:ext>
            </a:extLst>
          </p:cNvPr>
          <p:cNvSpPr>
            <a:spLocks noGrp="1"/>
          </p:cNvSpPr>
          <p:nvPr>
            <p:ph type="title"/>
          </p:nvPr>
        </p:nvSpPr>
        <p:spPr/>
        <p:txBody>
          <a:bodyPr/>
          <a:lstStyle/>
          <a:p>
            <a:r>
              <a:rPr lang="en-US" dirty="0"/>
              <a:t>USAP Covers the Appraisal Profession</a:t>
            </a:r>
          </a:p>
        </p:txBody>
      </p:sp>
      <p:sp>
        <p:nvSpPr>
          <p:cNvPr id="6" name="Content Placeholder 5">
            <a:extLst>
              <a:ext uri="{FF2B5EF4-FFF2-40B4-BE49-F238E27FC236}">
                <a16:creationId xmlns:a16="http://schemas.microsoft.com/office/drawing/2014/main" id="{67CF921A-5FF9-4742-AFF2-B42BCBADF0F7}"/>
              </a:ext>
            </a:extLst>
          </p:cNvPr>
          <p:cNvSpPr>
            <a:spLocks noGrp="1"/>
          </p:cNvSpPr>
          <p:nvPr>
            <p:ph idx="1"/>
          </p:nvPr>
        </p:nvSpPr>
        <p:spPr/>
        <p:txBody>
          <a:bodyPr>
            <a:normAutofit/>
          </a:bodyPr>
          <a:lstStyle/>
          <a:p>
            <a:r>
              <a:rPr lang="en-US" dirty="0"/>
              <a:t>USPAP covers </a:t>
            </a:r>
            <a:r>
              <a:rPr lang="en-US" u="sng" dirty="0"/>
              <a:t>all</a:t>
            </a:r>
            <a:r>
              <a:rPr lang="en-US" dirty="0"/>
              <a:t> aspects of the appraisal profession, not only real property residential/housing appraisals for mortgage financing</a:t>
            </a:r>
            <a:br>
              <a:rPr lang="en-US" dirty="0"/>
            </a:br>
            <a:endParaRPr lang="en-US" dirty="0"/>
          </a:p>
          <a:p>
            <a:r>
              <a:rPr lang="en-US" dirty="0"/>
              <a:t>Appraisals are completed for many reasons, beyond mortgage</a:t>
            </a:r>
          </a:p>
        </p:txBody>
      </p:sp>
      <p:sp>
        <p:nvSpPr>
          <p:cNvPr id="4" name="Slide Number Placeholder 4">
            <a:extLst>
              <a:ext uri="{FF2B5EF4-FFF2-40B4-BE49-F238E27FC236}">
                <a16:creationId xmlns:a16="http://schemas.microsoft.com/office/drawing/2014/main" id="{A1236033-7EF0-4436-959B-5F620116151E}"/>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37</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50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C539F7-9544-4169-9D75-D0A0626176F9}"/>
              </a:ext>
            </a:extLst>
          </p:cNvPr>
          <p:cNvSpPr>
            <a:spLocks noGrp="1"/>
          </p:cNvSpPr>
          <p:nvPr>
            <p:ph type="title"/>
          </p:nvPr>
        </p:nvSpPr>
        <p:spPr/>
        <p:txBody>
          <a:bodyPr/>
          <a:lstStyle/>
          <a:p>
            <a:r>
              <a:rPr lang="en-US" dirty="0"/>
              <a:t>Supported Conclusions </a:t>
            </a:r>
          </a:p>
        </p:txBody>
      </p:sp>
      <p:sp>
        <p:nvSpPr>
          <p:cNvPr id="6" name="Content Placeholder 5">
            <a:extLst>
              <a:ext uri="{FF2B5EF4-FFF2-40B4-BE49-F238E27FC236}">
                <a16:creationId xmlns:a16="http://schemas.microsoft.com/office/drawing/2014/main" id="{67CF921A-5FF9-4742-AFF2-B42BCBADF0F7}"/>
              </a:ext>
            </a:extLst>
          </p:cNvPr>
          <p:cNvSpPr>
            <a:spLocks noGrp="1"/>
          </p:cNvSpPr>
          <p:nvPr>
            <p:ph idx="1"/>
          </p:nvPr>
        </p:nvSpPr>
        <p:spPr/>
        <p:txBody>
          <a:bodyPr>
            <a:normAutofit/>
          </a:bodyPr>
          <a:lstStyle/>
          <a:p>
            <a:r>
              <a:rPr lang="en-US" dirty="0"/>
              <a:t>Appraiser valuing property in </a:t>
            </a:r>
            <a:r>
              <a:rPr lang="en-US" b="1" dirty="0"/>
              <a:t>other</a:t>
            </a:r>
            <a:r>
              <a:rPr lang="en-US" dirty="0"/>
              <a:t> facets of the industry may need to consider supported conclusions in demographic categories</a:t>
            </a:r>
            <a:br>
              <a:rPr lang="en-US" dirty="0"/>
            </a:br>
            <a:endParaRPr lang="en-US" dirty="0"/>
          </a:p>
          <a:p>
            <a:r>
              <a:rPr lang="en-US" dirty="0"/>
              <a:t>Example </a:t>
            </a:r>
          </a:p>
        </p:txBody>
      </p:sp>
      <p:sp>
        <p:nvSpPr>
          <p:cNvPr id="4" name="Slide Number Placeholder 4">
            <a:extLst>
              <a:ext uri="{FF2B5EF4-FFF2-40B4-BE49-F238E27FC236}">
                <a16:creationId xmlns:a16="http://schemas.microsoft.com/office/drawing/2014/main" id="{56352659-042B-438F-B8A7-A3C1DC3C6BED}"/>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38</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7706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C539F7-9544-4169-9D75-D0A0626176F9}"/>
              </a:ext>
            </a:extLst>
          </p:cNvPr>
          <p:cNvSpPr>
            <a:spLocks noGrp="1"/>
          </p:cNvSpPr>
          <p:nvPr>
            <p:ph type="title"/>
          </p:nvPr>
        </p:nvSpPr>
        <p:spPr/>
        <p:txBody>
          <a:bodyPr/>
          <a:lstStyle/>
          <a:p>
            <a:r>
              <a:rPr lang="en-US" dirty="0"/>
              <a:t>USPAP</a:t>
            </a:r>
          </a:p>
        </p:txBody>
      </p:sp>
      <p:sp>
        <p:nvSpPr>
          <p:cNvPr id="6" name="Content Placeholder 5">
            <a:extLst>
              <a:ext uri="{FF2B5EF4-FFF2-40B4-BE49-F238E27FC236}">
                <a16:creationId xmlns:a16="http://schemas.microsoft.com/office/drawing/2014/main" id="{67CF921A-5FF9-4742-AFF2-B42BCBADF0F7}"/>
              </a:ext>
            </a:extLst>
          </p:cNvPr>
          <p:cNvSpPr>
            <a:spLocks noGrp="1"/>
          </p:cNvSpPr>
          <p:nvPr>
            <p:ph idx="1"/>
          </p:nvPr>
        </p:nvSpPr>
        <p:spPr/>
        <p:txBody>
          <a:bodyPr>
            <a:normAutofit/>
          </a:bodyPr>
          <a:lstStyle/>
          <a:p>
            <a:r>
              <a:rPr lang="en-US" dirty="0"/>
              <a:t>ETHICS RULE: the appraiser must not be biased in their work or provide reports that illegally discriminate.</a:t>
            </a:r>
            <a:br>
              <a:rPr lang="en-US" dirty="0"/>
            </a:br>
            <a:endParaRPr lang="en-US" dirty="0"/>
          </a:p>
          <a:p>
            <a:r>
              <a:rPr lang="en-US" dirty="0"/>
              <a:t>Adherence to USPAP: appraisers can provide unbiased, credible, and understandable results to clients of these many varied assignment types.</a:t>
            </a:r>
          </a:p>
          <a:p>
            <a:endParaRPr lang="en-US" dirty="0"/>
          </a:p>
        </p:txBody>
      </p:sp>
      <p:sp>
        <p:nvSpPr>
          <p:cNvPr id="4" name="Slide Number Placeholder 4">
            <a:extLst>
              <a:ext uri="{FF2B5EF4-FFF2-40B4-BE49-F238E27FC236}">
                <a16:creationId xmlns:a16="http://schemas.microsoft.com/office/drawing/2014/main" id="{F65E3C35-2FA6-4500-90C1-189C884B6D00}"/>
              </a:ext>
            </a:extLst>
          </p:cNvPr>
          <p:cNvSpPr>
            <a:spLocks noGrp="1"/>
          </p:cNvSpPr>
          <p:nvPr>
            <p:ph type="sldNum" sz="quarter" idx="12"/>
          </p:nvPr>
        </p:nvSpPr>
        <p:spPr>
          <a:xfrm>
            <a:off x="47244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rPr>
              <a:t>Slide </a:t>
            </a:r>
            <a:fld id="{1BAD0381-FD20-4076-9B2D-FCD16810F250}" type="slidenum">
              <a:rPr kumimoji="0" lang="en-US" sz="1200" b="0" i="0" u="none" strike="noStrike" kern="1200" cap="none" spc="0" normalizeH="0" baseline="0" noProof="0" smtClean="0">
                <a:ln>
                  <a:noFill/>
                </a:ln>
                <a:solidFill>
                  <a:srgbClr val="5B6770"/>
                </a:solidFill>
                <a:effectLst/>
                <a:uLnTx/>
                <a:uFillTx/>
                <a:latin typeface="Arial" panose="020B0604020202020204" pitchFamily="34" charset="0"/>
                <a:ea typeface="+mn-ea"/>
                <a:cs typeface="Arial" panose="020B0604020202020204" pitchFamily="34" charset="0"/>
              </a:rPr>
              <a:t>39</a:t>
            </a:fld>
            <a:endParaRPr kumimoji="0" lang="en-US" sz="1200" b="0" i="0" u="none" strike="noStrike" kern="1200" cap="none" spc="0" normalizeH="0" baseline="0" noProof="0" dirty="0">
              <a:ln>
                <a:noFill/>
              </a:ln>
              <a:solidFill>
                <a:srgbClr val="5B67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315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screenshot, businesscard&#10;&#10;Description automatically generated">
            <a:extLst>
              <a:ext uri="{FF2B5EF4-FFF2-40B4-BE49-F238E27FC236}">
                <a16:creationId xmlns:a16="http://schemas.microsoft.com/office/drawing/2014/main" id="{FD81400A-041E-408F-8B6B-CBF01B5598D8}"/>
              </a:ext>
            </a:extLst>
          </p:cNvPr>
          <p:cNvPicPr>
            <a:picLocks noGrp="1" noChangeAspect="1"/>
          </p:cNvPicPr>
          <p:nvPr>
            <p:ph idx="1"/>
          </p:nvPr>
        </p:nvPicPr>
        <p:blipFill>
          <a:blip r:embed="rId3">
            <a:alphaModFix amt="35000"/>
          </a:blip>
          <a:stretch>
            <a:fillRect/>
          </a:stretch>
        </p:blipFill>
        <p:spPr>
          <a:xfrm>
            <a:off x="1400601" y="582541"/>
            <a:ext cx="4387771" cy="5692917"/>
          </a:xfrm>
        </p:spPr>
      </p:pic>
      <p:pic>
        <p:nvPicPr>
          <p:cNvPr id="8" name="Picture 7" descr="A picture containing calendar&#10;&#10;Description automatically generated">
            <a:extLst>
              <a:ext uri="{FF2B5EF4-FFF2-40B4-BE49-F238E27FC236}">
                <a16:creationId xmlns:a16="http://schemas.microsoft.com/office/drawing/2014/main" id="{737576CC-794D-4A39-9B9C-66BB3FD3C859}"/>
              </a:ext>
            </a:extLst>
          </p:cNvPr>
          <p:cNvPicPr>
            <a:picLocks noChangeAspect="1"/>
          </p:cNvPicPr>
          <p:nvPr/>
        </p:nvPicPr>
        <p:blipFill>
          <a:blip r:embed="rId4">
            <a:alphaModFix amt="50000"/>
          </a:blip>
          <a:stretch>
            <a:fillRect/>
          </a:stretch>
        </p:blipFill>
        <p:spPr>
          <a:xfrm>
            <a:off x="7350695" y="790639"/>
            <a:ext cx="4097695" cy="5276722"/>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B4DD280-DB38-42A9-88DD-45C9C5FCD58C}"/>
              </a:ext>
            </a:extLst>
          </p:cNvPr>
          <p:cNvPicPr>
            <a:picLocks noChangeAspect="1"/>
          </p:cNvPicPr>
          <p:nvPr/>
        </p:nvPicPr>
        <p:blipFill>
          <a:blip r:embed="rId5"/>
          <a:stretch>
            <a:fillRect/>
          </a:stretch>
        </p:blipFill>
        <p:spPr>
          <a:xfrm>
            <a:off x="3880576" y="2687784"/>
            <a:ext cx="5046107" cy="2671469"/>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6BCE00B0-D5D7-B848-8826-ACB9B159EFF2}"/>
              </a:ext>
            </a:extLst>
          </p:cNvPr>
          <p:cNvSpPr>
            <a:spLocks noGrp="1"/>
          </p:cNvSpPr>
          <p:nvPr>
            <p:ph type="title"/>
          </p:nvPr>
        </p:nvSpPr>
        <p:spPr/>
        <p:txBody>
          <a:bodyPr>
            <a:normAutofit/>
          </a:bodyPr>
          <a:lstStyle/>
          <a:p>
            <a:r>
              <a:rPr lang="en-US" dirty="0"/>
              <a:t>The Appraisal Foundation</a:t>
            </a:r>
          </a:p>
        </p:txBody>
      </p:sp>
    </p:spTree>
    <p:extLst>
      <p:ext uri="{BB962C8B-B14F-4D97-AF65-F5344CB8AC3E}">
        <p14:creationId xmlns:p14="http://schemas.microsoft.com/office/powerpoint/2010/main" val="2137894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918AE-B315-4F7E-8CCE-E5EB0C697327}"/>
              </a:ext>
            </a:extLst>
          </p:cNvPr>
          <p:cNvSpPr>
            <a:spLocks noGrp="1"/>
          </p:cNvSpPr>
          <p:nvPr>
            <p:ph type="title"/>
          </p:nvPr>
        </p:nvSpPr>
        <p:spPr/>
        <p:txBody>
          <a:bodyPr/>
          <a:lstStyle/>
          <a:p>
            <a:r>
              <a:rPr lang="en-US" dirty="0"/>
              <a:t>Appraiser Qualifications Board</a:t>
            </a:r>
          </a:p>
        </p:txBody>
      </p:sp>
      <p:pic>
        <p:nvPicPr>
          <p:cNvPr id="3" name="Picture 2">
            <a:extLst>
              <a:ext uri="{FF2B5EF4-FFF2-40B4-BE49-F238E27FC236}">
                <a16:creationId xmlns:a16="http://schemas.microsoft.com/office/drawing/2014/main" id="{7DE9A37F-31F4-45B9-81D4-130000311F9A}"/>
              </a:ext>
            </a:extLst>
          </p:cNvPr>
          <p:cNvPicPr>
            <a:picLocks noChangeAspect="1"/>
          </p:cNvPicPr>
          <p:nvPr/>
        </p:nvPicPr>
        <p:blipFill>
          <a:blip r:embed="rId2"/>
          <a:stretch>
            <a:fillRect/>
          </a:stretch>
        </p:blipFill>
        <p:spPr>
          <a:xfrm>
            <a:off x="8023179" y="911086"/>
            <a:ext cx="3732483" cy="4827105"/>
          </a:xfrm>
          <a:prstGeom prst="rect">
            <a:avLst/>
          </a:prstGeom>
        </p:spPr>
      </p:pic>
    </p:spTree>
    <p:extLst>
      <p:ext uri="{BB962C8B-B14F-4D97-AF65-F5344CB8AC3E}">
        <p14:creationId xmlns:p14="http://schemas.microsoft.com/office/powerpoint/2010/main" val="3363123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00B0-D5D7-B848-8826-ACB9B159EFF2}"/>
              </a:ext>
            </a:extLst>
          </p:cNvPr>
          <p:cNvSpPr>
            <a:spLocks noGrp="1"/>
          </p:cNvSpPr>
          <p:nvPr>
            <p:ph type="title"/>
          </p:nvPr>
        </p:nvSpPr>
        <p:spPr/>
        <p:txBody>
          <a:bodyPr>
            <a:normAutofit/>
          </a:bodyPr>
          <a:lstStyle/>
          <a:p>
            <a:r>
              <a:rPr lang="en-US" dirty="0"/>
              <a:t>Exposure Draft: Distance Education</a:t>
            </a:r>
          </a:p>
        </p:txBody>
      </p:sp>
      <p:sp>
        <p:nvSpPr>
          <p:cNvPr id="3" name="Content Placeholder 2">
            <a:extLst>
              <a:ext uri="{FF2B5EF4-FFF2-40B4-BE49-F238E27FC236}">
                <a16:creationId xmlns:a16="http://schemas.microsoft.com/office/drawing/2014/main" id="{9511965E-7F00-3B48-8BFC-851CE1189662}"/>
              </a:ext>
            </a:extLst>
          </p:cNvPr>
          <p:cNvSpPr>
            <a:spLocks noGrp="1"/>
          </p:cNvSpPr>
          <p:nvPr>
            <p:ph idx="1"/>
          </p:nvPr>
        </p:nvSpPr>
        <p:spPr/>
        <p:txBody>
          <a:bodyPr>
            <a:normAutofit/>
          </a:bodyPr>
          <a:lstStyle/>
          <a:p>
            <a:pPr marL="457200" lvl="1" indent="0">
              <a:lnSpc>
                <a:spcPct val="100000"/>
              </a:lnSpc>
              <a:buNone/>
            </a:pPr>
            <a:endParaRPr lang="en-US" dirty="0"/>
          </a:p>
          <a:p>
            <a:pPr marL="457200" lvl="1" indent="0">
              <a:lnSpc>
                <a:spcPct val="100000"/>
              </a:lnSpc>
              <a:buNone/>
            </a:pPr>
            <a:endParaRPr lang="en-US" dirty="0"/>
          </a:p>
          <a:p>
            <a:pPr lvl="1">
              <a:lnSpc>
                <a:spcPct val="100000"/>
              </a:lnSpc>
            </a:pPr>
            <a:endParaRPr lang="en-US" dirty="0"/>
          </a:p>
        </p:txBody>
      </p:sp>
      <p:sp>
        <p:nvSpPr>
          <p:cNvPr id="7" name="TextBox 6">
            <a:extLst>
              <a:ext uri="{FF2B5EF4-FFF2-40B4-BE49-F238E27FC236}">
                <a16:creationId xmlns:a16="http://schemas.microsoft.com/office/drawing/2014/main" id="{412667C3-F41B-4F9C-82BA-3F78BE81A3AF}"/>
              </a:ext>
            </a:extLst>
          </p:cNvPr>
          <p:cNvSpPr txBox="1"/>
          <p:nvPr/>
        </p:nvSpPr>
        <p:spPr>
          <a:xfrm>
            <a:off x="6096000" y="1957627"/>
            <a:ext cx="3771097" cy="369332"/>
          </a:xfrm>
          <a:prstGeom prst="rect">
            <a:avLst/>
          </a:prstGeom>
          <a:noFill/>
        </p:spPr>
        <p:txBody>
          <a:bodyPr wrap="none" rtlCol="0">
            <a:spAutoFit/>
          </a:bodyPr>
          <a:lstStyle/>
          <a:p>
            <a:r>
              <a:rPr lang="en-US" dirty="0"/>
              <a:t>Comment Deadline: July 30, 2021</a:t>
            </a:r>
          </a:p>
        </p:txBody>
      </p:sp>
      <p:pic>
        <p:nvPicPr>
          <p:cNvPr id="8" name="Picture 7">
            <a:extLst>
              <a:ext uri="{FF2B5EF4-FFF2-40B4-BE49-F238E27FC236}">
                <a16:creationId xmlns:a16="http://schemas.microsoft.com/office/drawing/2014/main" id="{72BB95C4-28FA-4B11-9C58-54085CD1E8D5}"/>
              </a:ext>
            </a:extLst>
          </p:cNvPr>
          <p:cNvPicPr>
            <a:picLocks noChangeAspect="1"/>
          </p:cNvPicPr>
          <p:nvPr/>
        </p:nvPicPr>
        <p:blipFill>
          <a:blip r:embed="rId3"/>
          <a:stretch>
            <a:fillRect/>
          </a:stretch>
        </p:blipFill>
        <p:spPr>
          <a:xfrm>
            <a:off x="1587994" y="1573437"/>
            <a:ext cx="3122672" cy="4038455"/>
          </a:xfrm>
          <a:prstGeom prst="rect">
            <a:avLst/>
          </a:prstGeom>
        </p:spPr>
      </p:pic>
      <p:sp>
        <p:nvSpPr>
          <p:cNvPr id="5" name="TextBox 4">
            <a:extLst>
              <a:ext uri="{FF2B5EF4-FFF2-40B4-BE49-F238E27FC236}">
                <a16:creationId xmlns:a16="http://schemas.microsoft.com/office/drawing/2014/main" id="{CF852697-9B9B-457C-A2EF-E8B3DB3C77D4}"/>
              </a:ext>
            </a:extLst>
          </p:cNvPr>
          <p:cNvSpPr txBox="1"/>
          <p:nvPr/>
        </p:nvSpPr>
        <p:spPr>
          <a:xfrm>
            <a:off x="5689601" y="3027680"/>
            <a:ext cx="598978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Proposed Revision to Distance Education Requirements</a:t>
            </a:r>
          </a:p>
          <a:p>
            <a:pPr marL="285750" indent="-285750">
              <a:buFont typeface="Arial" panose="020B0604020202020204" pitchFamily="34" charset="0"/>
              <a:buChar char="•"/>
            </a:pPr>
            <a:r>
              <a:rPr lang="en-US" dirty="0"/>
              <a:t>Addition to Criteria to Highlight a Specific Topic</a:t>
            </a:r>
          </a:p>
          <a:p>
            <a:pPr marL="285750" indent="-285750">
              <a:buFont typeface="Arial" panose="020B0604020202020204" pitchFamily="34" charset="0"/>
              <a:buChar char="•"/>
            </a:pPr>
            <a:r>
              <a:rPr lang="en-US" dirty="0"/>
              <a:t>Proposed Removal of Limitation on the percentage of experience which can be gained without a traditional client.</a:t>
            </a:r>
          </a:p>
        </p:txBody>
      </p:sp>
    </p:spTree>
    <p:extLst>
      <p:ext uri="{BB962C8B-B14F-4D97-AF65-F5344CB8AC3E}">
        <p14:creationId xmlns:p14="http://schemas.microsoft.com/office/powerpoint/2010/main" val="3030586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2E4E-BAFF-421B-93AF-5D762D926B9D}"/>
              </a:ext>
            </a:extLst>
          </p:cNvPr>
          <p:cNvSpPr>
            <a:spLocks noGrp="1"/>
          </p:cNvSpPr>
          <p:nvPr>
            <p:ph type="title"/>
          </p:nvPr>
        </p:nvSpPr>
        <p:spPr/>
        <p:txBody>
          <a:bodyPr>
            <a:normAutofit/>
          </a:bodyPr>
          <a:lstStyle/>
          <a:p>
            <a:r>
              <a:rPr lang="en-US" dirty="0"/>
              <a:t>History of the 7-Hour Course</a:t>
            </a:r>
            <a:endParaRPr lang="en-US" sz="2400" dirty="0"/>
          </a:p>
        </p:txBody>
      </p:sp>
      <p:sp>
        <p:nvSpPr>
          <p:cNvPr id="3" name="Content Placeholder 2">
            <a:extLst>
              <a:ext uri="{FF2B5EF4-FFF2-40B4-BE49-F238E27FC236}">
                <a16:creationId xmlns:a16="http://schemas.microsoft.com/office/drawing/2014/main" id="{30AF39D9-EF50-4B55-A205-4152C48AE7BA}"/>
              </a:ext>
            </a:extLst>
          </p:cNvPr>
          <p:cNvSpPr>
            <a:spLocks noGrp="1"/>
          </p:cNvSpPr>
          <p:nvPr>
            <p:ph idx="1"/>
          </p:nvPr>
        </p:nvSpPr>
        <p:spPr>
          <a:xfrm>
            <a:off x="932789" y="1576459"/>
            <a:ext cx="11166847" cy="5032375"/>
          </a:xfrm>
        </p:spPr>
        <p:txBody>
          <a:bodyPr>
            <a:normAutofit fontScale="92500" lnSpcReduction="10000"/>
          </a:bodyPr>
          <a:lstStyle/>
          <a:p>
            <a:pPr>
              <a:spcAft>
                <a:spcPts val="600"/>
              </a:spcAft>
            </a:pPr>
            <a:r>
              <a:rPr lang="en-US" b="1" u="sng" dirty="0"/>
              <a:t>No requirement </a:t>
            </a:r>
            <a:r>
              <a:rPr lang="en-US" dirty="0"/>
              <a:t>or recommendations for C.E. USPAP course</a:t>
            </a:r>
          </a:p>
          <a:p>
            <a:pPr lvl="1">
              <a:spcAft>
                <a:spcPts val="600"/>
              </a:spcAft>
            </a:pPr>
            <a:r>
              <a:rPr lang="en-US" dirty="0">
                <a:solidFill>
                  <a:schemeClr val="bg1">
                    <a:lumMod val="65000"/>
                  </a:schemeClr>
                </a:solidFill>
              </a:rPr>
              <a:t>March 1989 </a:t>
            </a:r>
          </a:p>
          <a:p>
            <a:pPr lvl="1">
              <a:spcAft>
                <a:spcPts val="600"/>
              </a:spcAft>
            </a:pPr>
            <a:r>
              <a:rPr lang="en-US" dirty="0">
                <a:solidFill>
                  <a:schemeClr val="bg1">
                    <a:lumMod val="65000"/>
                  </a:schemeClr>
                </a:solidFill>
              </a:rPr>
              <a:t>March 27, 1991</a:t>
            </a:r>
          </a:p>
          <a:p>
            <a:pPr>
              <a:spcAft>
                <a:spcPts val="600"/>
              </a:spcAft>
            </a:pPr>
            <a:r>
              <a:rPr lang="en-US" dirty="0"/>
              <a:t>Coursework relative to USPAP </a:t>
            </a:r>
            <a:r>
              <a:rPr lang="en-US" b="1" u="sng" dirty="0"/>
              <a:t>recommended</a:t>
            </a:r>
          </a:p>
          <a:p>
            <a:pPr lvl="1">
              <a:spcAft>
                <a:spcPts val="600"/>
              </a:spcAft>
            </a:pPr>
            <a:r>
              <a:rPr lang="en-US" dirty="0">
                <a:solidFill>
                  <a:schemeClr val="bg1">
                    <a:lumMod val="65000"/>
                  </a:schemeClr>
                </a:solidFill>
              </a:rPr>
              <a:t>January 1, 1998</a:t>
            </a:r>
          </a:p>
          <a:p>
            <a:pPr>
              <a:spcAft>
                <a:spcPts val="600"/>
              </a:spcAft>
            </a:pPr>
            <a:r>
              <a:rPr lang="en-US" dirty="0"/>
              <a:t>7-Hour National USPAP Update Course </a:t>
            </a:r>
            <a:r>
              <a:rPr lang="en-US" b="1" u="sng" dirty="0"/>
              <a:t>required</a:t>
            </a:r>
            <a:r>
              <a:rPr lang="en-US" u="sng" dirty="0"/>
              <a:t> </a:t>
            </a:r>
          </a:p>
          <a:p>
            <a:pPr lvl="1">
              <a:spcAft>
                <a:spcPts val="600"/>
              </a:spcAft>
            </a:pPr>
            <a:r>
              <a:rPr lang="en-US" dirty="0">
                <a:solidFill>
                  <a:schemeClr val="bg1">
                    <a:lumMod val="65000"/>
                  </a:schemeClr>
                </a:solidFill>
              </a:rPr>
              <a:t>January 1, 2003 </a:t>
            </a:r>
          </a:p>
          <a:p>
            <a:pPr lvl="1">
              <a:spcAft>
                <a:spcPts val="600"/>
              </a:spcAft>
            </a:pPr>
            <a:r>
              <a:rPr lang="en-US" dirty="0">
                <a:solidFill>
                  <a:schemeClr val="bg1">
                    <a:lumMod val="65000"/>
                  </a:schemeClr>
                </a:solidFill>
              </a:rPr>
              <a:t>January 1, 2008 </a:t>
            </a:r>
          </a:p>
          <a:p>
            <a:pPr lvl="1">
              <a:spcAft>
                <a:spcPts val="600"/>
              </a:spcAft>
            </a:pPr>
            <a:r>
              <a:rPr lang="en-US" dirty="0">
                <a:solidFill>
                  <a:schemeClr val="bg1">
                    <a:lumMod val="65000"/>
                  </a:schemeClr>
                </a:solidFill>
              </a:rPr>
              <a:t>January 1, 2015 </a:t>
            </a:r>
          </a:p>
          <a:p>
            <a:pPr lvl="1">
              <a:spcAft>
                <a:spcPts val="600"/>
              </a:spcAft>
            </a:pPr>
            <a:r>
              <a:rPr lang="en-US" dirty="0">
                <a:solidFill>
                  <a:schemeClr val="bg1">
                    <a:lumMod val="65000"/>
                  </a:schemeClr>
                </a:solidFill>
              </a:rPr>
              <a:t>May 1, 2018</a:t>
            </a:r>
          </a:p>
          <a:p>
            <a:pPr lvl="1">
              <a:spcAft>
                <a:spcPts val="600"/>
              </a:spcAft>
            </a:pPr>
            <a:r>
              <a:rPr lang="en-US" dirty="0">
                <a:solidFill>
                  <a:schemeClr val="bg1">
                    <a:lumMod val="65000"/>
                  </a:schemeClr>
                </a:solidFill>
              </a:rPr>
              <a:t>January 1, 2020</a:t>
            </a:r>
          </a:p>
        </p:txBody>
      </p:sp>
      <p:sp>
        <p:nvSpPr>
          <p:cNvPr id="5" name="Star: 32 Points 4">
            <a:extLst>
              <a:ext uri="{FF2B5EF4-FFF2-40B4-BE49-F238E27FC236}">
                <a16:creationId xmlns:a16="http://schemas.microsoft.com/office/drawing/2014/main" id="{78FE1A9A-6E64-428A-A8D8-DCAB1B1C7186}"/>
              </a:ext>
            </a:extLst>
          </p:cNvPr>
          <p:cNvSpPr/>
          <p:nvPr/>
        </p:nvSpPr>
        <p:spPr>
          <a:xfrm>
            <a:off x="10027920" y="86872"/>
            <a:ext cx="1930400" cy="1767840"/>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AQB</a:t>
            </a:r>
          </a:p>
        </p:txBody>
      </p:sp>
    </p:spTree>
    <p:extLst>
      <p:ext uri="{BB962C8B-B14F-4D97-AF65-F5344CB8AC3E}">
        <p14:creationId xmlns:p14="http://schemas.microsoft.com/office/powerpoint/2010/main" val="290665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00B0-D5D7-B848-8826-ACB9B159EFF2}"/>
              </a:ext>
            </a:extLst>
          </p:cNvPr>
          <p:cNvSpPr>
            <a:spLocks noGrp="1"/>
          </p:cNvSpPr>
          <p:nvPr>
            <p:ph type="title"/>
          </p:nvPr>
        </p:nvSpPr>
        <p:spPr/>
        <p:txBody>
          <a:bodyPr>
            <a:normAutofit/>
          </a:bodyPr>
          <a:lstStyle/>
          <a:p>
            <a:r>
              <a:rPr lang="en-US" dirty="0"/>
              <a:t>7 Hour National USPAP Update Course</a:t>
            </a:r>
          </a:p>
        </p:txBody>
      </p:sp>
      <p:sp>
        <p:nvSpPr>
          <p:cNvPr id="3" name="Content Placeholder 2">
            <a:extLst>
              <a:ext uri="{FF2B5EF4-FFF2-40B4-BE49-F238E27FC236}">
                <a16:creationId xmlns:a16="http://schemas.microsoft.com/office/drawing/2014/main" id="{9511965E-7F00-3B48-8BFC-851CE1189662}"/>
              </a:ext>
            </a:extLst>
          </p:cNvPr>
          <p:cNvSpPr>
            <a:spLocks noGrp="1"/>
          </p:cNvSpPr>
          <p:nvPr>
            <p:ph idx="1"/>
          </p:nvPr>
        </p:nvSpPr>
        <p:spPr>
          <a:xfrm>
            <a:off x="1666240" y="1832610"/>
            <a:ext cx="3944010" cy="4351338"/>
          </a:xfrm>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r>
              <a:rPr lang="en-US" sz="1800" b="0" i="0" u="none" strike="noStrike" baseline="0" dirty="0">
                <a:solidFill>
                  <a:schemeClr val="accent2">
                    <a:lumMod val="60000"/>
                    <a:lumOff val="40000"/>
                  </a:schemeClr>
                </a:solidFill>
                <a:latin typeface="Calibri" panose="020F0502020204030204" pitchFamily="34" charset="0"/>
              </a:rPr>
              <a:t>CURRENT COURSE OBJECTIVES</a:t>
            </a:r>
          </a:p>
          <a:p>
            <a:pPr marL="0" indent="0" algn="ctr">
              <a:buNone/>
            </a:pPr>
            <a:endParaRPr lang="en-US" sz="1800" b="0" i="0" u="none" strike="noStrike" baseline="0" dirty="0">
              <a:solidFill>
                <a:schemeClr val="accent2">
                  <a:lumMod val="60000"/>
                  <a:lumOff val="40000"/>
                </a:schemeClr>
              </a:solidFill>
              <a:latin typeface="Calibri" panose="020F0502020204030204" pitchFamily="34" charset="0"/>
            </a:endParaRPr>
          </a:p>
          <a:p>
            <a:pPr algn="l"/>
            <a:r>
              <a:rPr lang="en-US" sz="1800" b="0" i="0" u="none" strike="noStrike" baseline="0" dirty="0">
                <a:latin typeface="Calibri" panose="020F0502020204030204" pitchFamily="34" charset="0"/>
              </a:rPr>
              <a:t>1. Ensure that participants understand the principles and requirements of USPAP</a:t>
            </a:r>
          </a:p>
          <a:p>
            <a:pPr marL="0" indent="0" algn="l">
              <a:buNone/>
            </a:pPr>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2. Engage participants by discussing USPAP in the context of complex scenarios and current issues.</a:t>
            </a:r>
          </a:p>
          <a:p>
            <a:pPr marL="0" indent="0" algn="l">
              <a:buNone/>
            </a:pPr>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3. Explain the substance and rationale for recent key revisions to USPAP.</a:t>
            </a:r>
            <a:endParaRPr lang="en-US" dirty="0"/>
          </a:p>
        </p:txBody>
      </p:sp>
      <p:sp>
        <p:nvSpPr>
          <p:cNvPr id="6" name="Content Placeholder 2">
            <a:extLst>
              <a:ext uri="{FF2B5EF4-FFF2-40B4-BE49-F238E27FC236}">
                <a16:creationId xmlns:a16="http://schemas.microsoft.com/office/drawing/2014/main" id="{BCF9539C-3ACF-4D49-94B6-6769192C2754}"/>
              </a:ext>
            </a:extLst>
          </p:cNvPr>
          <p:cNvSpPr txBox="1">
            <a:spLocks/>
          </p:cNvSpPr>
          <p:nvPr/>
        </p:nvSpPr>
        <p:spPr>
          <a:xfrm>
            <a:off x="6581750" y="1832610"/>
            <a:ext cx="3944010" cy="435133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dk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b="0" i="0" kern="1200">
                <a:solidFill>
                  <a:schemeClr val="dk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spcAft>
                <a:spcPts val="3000"/>
              </a:spcAft>
              <a:buNone/>
            </a:pPr>
            <a:r>
              <a:rPr lang="en-US" sz="1800" dirty="0">
                <a:solidFill>
                  <a:schemeClr val="accent2">
                    <a:lumMod val="60000"/>
                    <a:lumOff val="40000"/>
                  </a:schemeClr>
                </a:solidFill>
                <a:latin typeface="Calibri" panose="020F0502020204030204" pitchFamily="34" charset="0"/>
                <a:cs typeface="Calibri" panose="020F0502020204030204" pitchFamily="34" charset="0"/>
              </a:rPr>
              <a:t>NEW COURSE OBJECTIVES</a:t>
            </a:r>
          </a:p>
          <a:p>
            <a:pPr>
              <a:spcAft>
                <a:spcPts val="3000"/>
              </a:spcAft>
            </a:pPr>
            <a:r>
              <a:rPr lang="en-US" sz="1800" dirty="0">
                <a:latin typeface="Calibri" panose="020F0502020204030204" pitchFamily="34" charset="0"/>
                <a:cs typeface="Calibri" panose="020F0502020204030204" pitchFamily="34" charset="0"/>
              </a:rPr>
              <a:t>1. Ensure that participants understand the principles and requirements of USPAP.</a:t>
            </a:r>
          </a:p>
          <a:p>
            <a:pPr>
              <a:spcAft>
                <a:spcPts val="3000"/>
              </a:spcAft>
            </a:pPr>
            <a:r>
              <a:rPr lang="en-US" sz="1800" dirty="0">
                <a:latin typeface="Calibri" panose="020F0502020204030204" pitchFamily="34" charset="0"/>
                <a:cs typeface="Calibri" panose="020F0502020204030204" pitchFamily="34" charset="0"/>
              </a:rPr>
              <a:t>2. Engage participants with USPAP in the context of current and common issues.</a:t>
            </a:r>
          </a:p>
          <a:p>
            <a:pPr>
              <a:spcAft>
                <a:spcPts val="3000"/>
              </a:spcAft>
            </a:pPr>
            <a:r>
              <a:rPr lang="en-US" sz="1800" dirty="0">
                <a:latin typeface="Calibri" panose="020F0502020204030204" pitchFamily="34" charset="0"/>
                <a:cs typeface="Calibri" panose="020F0502020204030204" pitchFamily="34" charset="0"/>
              </a:rPr>
              <a:t>3. Have students be able to understand how to use the USPAP publication to solve their day-to-day problems</a:t>
            </a:r>
          </a:p>
        </p:txBody>
      </p:sp>
      <p:sp>
        <p:nvSpPr>
          <p:cNvPr id="7" name="Star: 32 Points 6">
            <a:extLst>
              <a:ext uri="{FF2B5EF4-FFF2-40B4-BE49-F238E27FC236}">
                <a16:creationId xmlns:a16="http://schemas.microsoft.com/office/drawing/2014/main" id="{50C59BBD-AF43-4962-9D45-F98D45E853F8}"/>
              </a:ext>
            </a:extLst>
          </p:cNvPr>
          <p:cNvSpPr/>
          <p:nvPr/>
        </p:nvSpPr>
        <p:spPr>
          <a:xfrm>
            <a:off x="10027920" y="86872"/>
            <a:ext cx="1930400" cy="1767840"/>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AQB</a:t>
            </a:r>
          </a:p>
        </p:txBody>
      </p:sp>
    </p:spTree>
    <p:extLst>
      <p:ext uri="{BB962C8B-B14F-4D97-AF65-F5344CB8AC3E}">
        <p14:creationId xmlns:p14="http://schemas.microsoft.com/office/powerpoint/2010/main" val="821755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2E4E-BAFF-421B-93AF-5D762D926B9D}"/>
              </a:ext>
            </a:extLst>
          </p:cNvPr>
          <p:cNvSpPr>
            <a:spLocks noGrp="1"/>
          </p:cNvSpPr>
          <p:nvPr>
            <p:ph type="title"/>
          </p:nvPr>
        </p:nvSpPr>
        <p:spPr/>
        <p:txBody>
          <a:bodyPr>
            <a:normAutofit/>
          </a:bodyPr>
          <a:lstStyle/>
          <a:p>
            <a:r>
              <a:rPr lang="en-US" dirty="0"/>
              <a:t>Course Format</a:t>
            </a:r>
            <a:endParaRPr lang="en-US" sz="2400" dirty="0"/>
          </a:p>
        </p:txBody>
      </p:sp>
      <p:sp>
        <p:nvSpPr>
          <p:cNvPr id="3" name="Content Placeholder 2">
            <a:extLst>
              <a:ext uri="{FF2B5EF4-FFF2-40B4-BE49-F238E27FC236}">
                <a16:creationId xmlns:a16="http://schemas.microsoft.com/office/drawing/2014/main" id="{30AF39D9-EF50-4B55-A205-4152C48AE7BA}"/>
              </a:ext>
            </a:extLst>
          </p:cNvPr>
          <p:cNvSpPr>
            <a:spLocks noGrp="1"/>
          </p:cNvSpPr>
          <p:nvPr>
            <p:ph idx="1"/>
          </p:nvPr>
        </p:nvSpPr>
        <p:spPr>
          <a:xfrm>
            <a:off x="932789" y="1576459"/>
            <a:ext cx="11166847" cy="5032375"/>
          </a:xfrm>
        </p:spPr>
        <p:txBody>
          <a:bodyPr>
            <a:normAutofit/>
          </a:bodyPr>
          <a:lstStyle/>
          <a:p>
            <a:pPr>
              <a:spcAft>
                <a:spcPts val="600"/>
              </a:spcAft>
            </a:pPr>
            <a:r>
              <a:rPr lang="en-US" dirty="0"/>
              <a:t>Focus on current issues in appraising</a:t>
            </a:r>
          </a:p>
          <a:p>
            <a:pPr>
              <a:spcAft>
                <a:spcPts val="600"/>
              </a:spcAft>
            </a:pPr>
            <a:endParaRPr lang="en-US" dirty="0"/>
          </a:p>
          <a:p>
            <a:pPr>
              <a:spcAft>
                <a:spcPts val="600"/>
              </a:spcAft>
            </a:pPr>
            <a:r>
              <a:rPr lang="en-US" dirty="0"/>
              <a:t>More interactive and engaging </a:t>
            </a:r>
          </a:p>
          <a:p>
            <a:pPr>
              <a:spcAft>
                <a:spcPts val="600"/>
              </a:spcAft>
            </a:pPr>
            <a:endParaRPr lang="en-US" dirty="0"/>
          </a:p>
          <a:p>
            <a:pPr>
              <a:spcAft>
                <a:spcPts val="600"/>
              </a:spcAft>
            </a:pPr>
            <a:r>
              <a:rPr lang="en-US" dirty="0"/>
              <a:t>Student ability to apply what they learn</a:t>
            </a:r>
          </a:p>
          <a:p>
            <a:pPr>
              <a:spcAft>
                <a:spcPts val="600"/>
              </a:spcAft>
            </a:pPr>
            <a:endParaRPr lang="en-US" dirty="0"/>
          </a:p>
          <a:p>
            <a:pPr>
              <a:spcAft>
                <a:spcPts val="600"/>
              </a:spcAft>
            </a:pPr>
            <a:r>
              <a:rPr lang="en-US" dirty="0"/>
              <a:t>Provides resource materials they can keep, and refer to</a:t>
            </a:r>
          </a:p>
        </p:txBody>
      </p:sp>
    </p:spTree>
    <p:extLst>
      <p:ext uri="{BB962C8B-B14F-4D97-AF65-F5344CB8AC3E}">
        <p14:creationId xmlns:p14="http://schemas.microsoft.com/office/powerpoint/2010/main" val="2897664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2E4E-BAFF-421B-93AF-5D762D926B9D}"/>
              </a:ext>
            </a:extLst>
          </p:cNvPr>
          <p:cNvSpPr>
            <a:spLocks noGrp="1"/>
          </p:cNvSpPr>
          <p:nvPr>
            <p:ph type="title"/>
          </p:nvPr>
        </p:nvSpPr>
        <p:spPr/>
        <p:txBody>
          <a:bodyPr>
            <a:normAutofit/>
          </a:bodyPr>
          <a:lstStyle/>
          <a:p>
            <a:r>
              <a:rPr lang="en-US" dirty="0"/>
              <a:t>Course Topics</a:t>
            </a:r>
            <a:endParaRPr lang="en-US" sz="2400" dirty="0"/>
          </a:p>
        </p:txBody>
      </p:sp>
      <p:sp>
        <p:nvSpPr>
          <p:cNvPr id="3" name="Content Placeholder 2">
            <a:extLst>
              <a:ext uri="{FF2B5EF4-FFF2-40B4-BE49-F238E27FC236}">
                <a16:creationId xmlns:a16="http://schemas.microsoft.com/office/drawing/2014/main" id="{30AF39D9-EF50-4B55-A205-4152C48AE7BA}"/>
              </a:ext>
            </a:extLst>
          </p:cNvPr>
          <p:cNvSpPr>
            <a:spLocks noGrp="1"/>
          </p:cNvSpPr>
          <p:nvPr>
            <p:ph idx="1"/>
          </p:nvPr>
        </p:nvSpPr>
        <p:spPr>
          <a:xfrm>
            <a:off x="876225" y="1541193"/>
            <a:ext cx="11166847" cy="5032375"/>
          </a:xfrm>
        </p:spPr>
        <p:txBody>
          <a:bodyPr>
            <a:normAutofit/>
          </a:bodyPr>
          <a:lstStyle/>
          <a:p>
            <a:pPr>
              <a:spcAft>
                <a:spcPts val="3000"/>
              </a:spcAft>
            </a:pPr>
            <a:r>
              <a:rPr lang="en-US" dirty="0">
                <a:solidFill>
                  <a:schemeClr val="bg1">
                    <a:lumMod val="50000"/>
                  </a:schemeClr>
                </a:solidFill>
              </a:rPr>
              <a:t>Introduction and Welcome</a:t>
            </a:r>
          </a:p>
          <a:p>
            <a:pPr>
              <a:spcAft>
                <a:spcPts val="3000"/>
              </a:spcAft>
            </a:pPr>
            <a:r>
              <a:rPr lang="en-US" dirty="0">
                <a:solidFill>
                  <a:schemeClr val="bg1">
                    <a:lumMod val="50000"/>
                  </a:schemeClr>
                </a:solidFill>
              </a:rPr>
              <a:t>Summary of the course and how ASB creates materials</a:t>
            </a:r>
          </a:p>
          <a:p>
            <a:pPr>
              <a:spcAft>
                <a:spcPts val="3000"/>
              </a:spcAft>
            </a:pPr>
            <a:r>
              <a:rPr lang="en-US" b="1" dirty="0"/>
              <a:t>In-depth review of a current topic (Advisory Opinion 16)</a:t>
            </a:r>
          </a:p>
          <a:p>
            <a:pPr>
              <a:spcAft>
                <a:spcPts val="3000"/>
              </a:spcAft>
            </a:pPr>
            <a:r>
              <a:rPr lang="en-US" dirty="0">
                <a:solidFill>
                  <a:schemeClr val="bg1">
                    <a:lumMod val="50000"/>
                  </a:schemeClr>
                </a:solidFill>
              </a:rPr>
              <a:t>Understanding FAQs and AO’s</a:t>
            </a:r>
          </a:p>
          <a:p>
            <a:pPr>
              <a:spcAft>
                <a:spcPts val="3000"/>
              </a:spcAft>
            </a:pPr>
            <a:r>
              <a:rPr lang="en-US" b="1" dirty="0"/>
              <a:t>Specific case studies</a:t>
            </a:r>
          </a:p>
        </p:txBody>
      </p:sp>
    </p:spTree>
    <p:extLst>
      <p:ext uri="{BB962C8B-B14F-4D97-AF65-F5344CB8AC3E}">
        <p14:creationId xmlns:p14="http://schemas.microsoft.com/office/powerpoint/2010/main" val="3969200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57F43-544F-414A-92AB-B21F70B8E040}"/>
              </a:ext>
            </a:extLst>
          </p:cNvPr>
          <p:cNvSpPr>
            <a:spLocks noGrp="1"/>
          </p:cNvSpPr>
          <p:nvPr>
            <p:ph type="title"/>
          </p:nvPr>
        </p:nvSpPr>
        <p:spPr/>
        <p:txBody>
          <a:bodyPr>
            <a:normAutofit fontScale="90000"/>
          </a:bodyPr>
          <a:lstStyle/>
          <a:p>
            <a:br>
              <a:rPr lang="en-US" dirty="0"/>
            </a:br>
            <a:r>
              <a:rPr lang="en-US" dirty="0"/>
              <a:t>PRACTICAL APPLICATIONS OF REAL ESTATE APPRAISAL (PAREA)</a:t>
            </a:r>
          </a:p>
        </p:txBody>
      </p:sp>
    </p:spTree>
    <p:extLst>
      <p:ext uri="{BB962C8B-B14F-4D97-AF65-F5344CB8AC3E}">
        <p14:creationId xmlns:p14="http://schemas.microsoft.com/office/powerpoint/2010/main" val="2904729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00B0-D5D7-B848-8826-ACB9B159EFF2}"/>
              </a:ext>
            </a:extLst>
          </p:cNvPr>
          <p:cNvSpPr>
            <a:spLocks noGrp="1"/>
          </p:cNvSpPr>
          <p:nvPr>
            <p:ph type="title"/>
          </p:nvPr>
        </p:nvSpPr>
        <p:spPr/>
        <p:txBody>
          <a:bodyPr>
            <a:normAutofit/>
          </a:bodyPr>
          <a:lstStyle/>
          <a:p>
            <a:r>
              <a:rPr lang="en-US" dirty="0"/>
              <a:t>PAREA: Update</a:t>
            </a:r>
          </a:p>
        </p:txBody>
      </p:sp>
      <p:sp>
        <p:nvSpPr>
          <p:cNvPr id="3" name="Content Placeholder 2">
            <a:extLst>
              <a:ext uri="{FF2B5EF4-FFF2-40B4-BE49-F238E27FC236}">
                <a16:creationId xmlns:a16="http://schemas.microsoft.com/office/drawing/2014/main" id="{9511965E-7F00-3B48-8BFC-851CE1189662}"/>
              </a:ext>
            </a:extLst>
          </p:cNvPr>
          <p:cNvSpPr>
            <a:spLocks noGrp="1"/>
          </p:cNvSpPr>
          <p:nvPr>
            <p:ph idx="1"/>
          </p:nvPr>
        </p:nvSpPr>
        <p:spPr>
          <a:xfrm>
            <a:off x="935414" y="1825625"/>
            <a:ext cx="7097152" cy="4351338"/>
          </a:xfrm>
        </p:spPr>
        <p:txBody>
          <a:bodyPr>
            <a:normAutofit/>
          </a:bodyPr>
          <a:lstStyle/>
          <a:p>
            <a:pPr lvl="1">
              <a:lnSpc>
                <a:spcPct val="100000"/>
              </a:lnSpc>
            </a:pPr>
            <a:r>
              <a:rPr lang="en-US" dirty="0"/>
              <a:t>Congress and </a:t>
            </a:r>
            <a:r>
              <a:rPr lang="en-US"/>
              <a:t>their concerns</a:t>
            </a:r>
          </a:p>
          <a:p>
            <a:pPr lvl="1">
              <a:lnSpc>
                <a:spcPct val="100000"/>
              </a:lnSpc>
            </a:pPr>
            <a:r>
              <a:rPr lang="en-US" dirty="0"/>
              <a:t>States approving and discussing</a:t>
            </a:r>
          </a:p>
          <a:p>
            <a:pPr lvl="2">
              <a:lnSpc>
                <a:spcPct val="100000"/>
              </a:lnSpc>
            </a:pPr>
            <a:r>
              <a:rPr lang="en-US" dirty="0"/>
              <a:t>16 States incorporate the Criteria by reference</a:t>
            </a:r>
          </a:p>
          <a:p>
            <a:pPr lvl="1">
              <a:lnSpc>
                <a:spcPct val="100000"/>
              </a:lnSpc>
            </a:pPr>
            <a:r>
              <a:rPr lang="en-US" dirty="0"/>
              <a:t>Providers designing</a:t>
            </a:r>
          </a:p>
          <a:p>
            <a:pPr lvl="2">
              <a:lnSpc>
                <a:spcPct val="100000"/>
              </a:lnSpc>
            </a:pPr>
            <a:r>
              <a:rPr lang="en-US" dirty="0"/>
              <a:t>Two concept reviews submitted</a:t>
            </a:r>
          </a:p>
          <a:p>
            <a:pPr lvl="1">
              <a:lnSpc>
                <a:spcPct val="100000"/>
              </a:lnSpc>
            </a:pPr>
            <a:r>
              <a:rPr lang="en-US" dirty="0"/>
              <a:t>Participants preparing (over 600 on file)</a:t>
            </a:r>
          </a:p>
          <a:p>
            <a:pPr lvl="1">
              <a:lnSpc>
                <a:spcPct val="100000"/>
              </a:lnSpc>
            </a:pPr>
            <a:r>
              <a:rPr lang="en-US" dirty="0"/>
              <a:t>$500,000 in grants available from the Foundation to non-profits</a:t>
            </a:r>
          </a:p>
          <a:p>
            <a:pPr marL="457200" lvl="1" indent="0">
              <a:lnSpc>
                <a:spcPct val="100000"/>
              </a:lnSpc>
              <a:buNone/>
            </a:pPr>
            <a:endParaRPr lang="en-US" dirty="0"/>
          </a:p>
          <a:p>
            <a:pPr marL="457200" lvl="1" indent="0">
              <a:lnSpc>
                <a:spcPct val="100000"/>
              </a:lnSpc>
              <a:buNone/>
            </a:pPr>
            <a:endParaRPr lang="en-US" dirty="0"/>
          </a:p>
        </p:txBody>
      </p:sp>
      <p:sp>
        <p:nvSpPr>
          <p:cNvPr id="6" name="TextBox 5">
            <a:extLst>
              <a:ext uri="{FF2B5EF4-FFF2-40B4-BE49-F238E27FC236}">
                <a16:creationId xmlns:a16="http://schemas.microsoft.com/office/drawing/2014/main" id="{6391E5C7-9C03-42FF-B25E-4D91D5321436}"/>
              </a:ext>
            </a:extLst>
          </p:cNvPr>
          <p:cNvSpPr txBox="1"/>
          <p:nvPr/>
        </p:nvSpPr>
        <p:spPr>
          <a:xfrm>
            <a:off x="8032566" y="942022"/>
            <a:ext cx="1800493" cy="5078313"/>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bg1"/>
                </a:solidFill>
              </a:rPr>
              <a:t>BY REFERENCE</a:t>
            </a:r>
          </a:p>
          <a:p>
            <a:endParaRPr lang="en-US" dirty="0">
              <a:solidFill>
                <a:schemeClr val="bg1"/>
              </a:solidFill>
            </a:endParaRPr>
          </a:p>
          <a:p>
            <a:r>
              <a:rPr lang="en-US" dirty="0">
                <a:solidFill>
                  <a:schemeClr val="bg1"/>
                </a:solidFill>
              </a:rPr>
              <a:t>Arizona, </a:t>
            </a:r>
          </a:p>
          <a:p>
            <a:r>
              <a:rPr lang="en-US" dirty="0">
                <a:solidFill>
                  <a:schemeClr val="bg1"/>
                </a:solidFill>
              </a:rPr>
              <a:t>Iowa, </a:t>
            </a:r>
          </a:p>
          <a:p>
            <a:r>
              <a:rPr lang="en-US" dirty="0">
                <a:solidFill>
                  <a:schemeClr val="bg1"/>
                </a:solidFill>
              </a:rPr>
              <a:t>Louisiana, </a:t>
            </a:r>
          </a:p>
          <a:p>
            <a:r>
              <a:rPr lang="en-US" dirty="0">
                <a:solidFill>
                  <a:schemeClr val="bg1"/>
                </a:solidFill>
              </a:rPr>
              <a:t>Michigan</a:t>
            </a:r>
          </a:p>
          <a:p>
            <a:r>
              <a:rPr lang="en-US" dirty="0">
                <a:solidFill>
                  <a:schemeClr val="bg1"/>
                </a:solidFill>
              </a:rPr>
              <a:t>Minnesota, </a:t>
            </a:r>
          </a:p>
          <a:p>
            <a:r>
              <a:rPr lang="en-US" dirty="0">
                <a:solidFill>
                  <a:schemeClr val="bg1"/>
                </a:solidFill>
              </a:rPr>
              <a:t>Mississippi, </a:t>
            </a:r>
          </a:p>
          <a:p>
            <a:r>
              <a:rPr lang="en-US" dirty="0">
                <a:solidFill>
                  <a:schemeClr val="bg1"/>
                </a:solidFill>
              </a:rPr>
              <a:t>Montana, </a:t>
            </a:r>
          </a:p>
          <a:p>
            <a:r>
              <a:rPr lang="en-US" dirty="0">
                <a:solidFill>
                  <a:schemeClr val="bg1"/>
                </a:solidFill>
              </a:rPr>
              <a:t>New Jersey, </a:t>
            </a:r>
          </a:p>
          <a:p>
            <a:r>
              <a:rPr lang="en-US" dirty="0">
                <a:solidFill>
                  <a:schemeClr val="bg1"/>
                </a:solidFill>
              </a:rPr>
              <a:t>North Carolina, </a:t>
            </a:r>
          </a:p>
          <a:p>
            <a:r>
              <a:rPr lang="en-US" dirty="0">
                <a:solidFill>
                  <a:schemeClr val="bg1"/>
                </a:solidFill>
              </a:rPr>
              <a:t>North Dakota, </a:t>
            </a:r>
          </a:p>
          <a:p>
            <a:r>
              <a:rPr lang="en-US" dirty="0">
                <a:solidFill>
                  <a:schemeClr val="bg1"/>
                </a:solidFill>
              </a:rPr>
              <a:t>Oklahoma, </a:t>
            </a:r>
          </a:p>
          <a:p>
            <a:r>
              <a:rPr lang="en-US" dirty="0">
                <a:solidFill>
                  <a:schemeClr val="bg1"/>
                </a:solidFill>
              </a:rPr>
              <a:t>Rhode Island, </a:t>
            </a:r>
          </a:p>
          <a:p>
            <a:r>
              <a:rPr lang="en-US" dirty="0">
                <a:solidFill>
                  <a:schemeClr val="bg1"/>
                </a:solidFill>
              </a:rPr>
              <a:t>Tennessee, </a:t>
            </a:r>
          </a:p>
          <a:p>
            <a:r>
              <a:rPr lang="en-US" dirty="0">
                <a:solidFill>
                  <a:schemeClr val="bg1"/>
                </a:solidFill>
              </a:rPr>
              <a:t>Texas, </a:t>
            </a:r>
          </a:p>
          <a:p>
            <a:r>
              <a:rPr lang="en-US" dirty="0">
                <a:solidFill>
                  <a:schemeClr val="bg1"/>
                </a:solidFill>
              </a:rPr>
              <a:t>Vermont</a:t>
            </a:r>
          </a:p>
        </p:txBody>
      </p:sp>
      <p:sp>
        <p:nvSpPr>
          <p:cNvPr id="7" name="TextBox 6">
            <a:extLst>
              <a:ext uri="{FF2B5EF4-FFF2-40B4-BE49-F238E27FC236}">
                <a16:creationId xmlns:a16="http://schemas.microsoft.com/office/drawing/2014/main" id="{F8F79B4B-A3FC-4FB3-A656-289E952E601A}"/>
              </a:ext>
            </a:extLst>
          </p:cNvPr>
          <p:cNvSpPr txBox="1"/>
          <p:nvPr/>
        </p:nvSpPr>
        <p:spPr>
          <a:xfrm>
            <a:off x="10162172" y="2327016"/>
            <a:ext cx="1800493" cy="2308324"/>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bg1"/>
                </a:solidFill>
              </a:rPr>
              <a:t>ADOPTED</a:t>
            </a:r>
          </a:p>
          <a:p>
            <a:endParaRPr lang="en-US" dirty="0">
              <a:solidFill>
                <a:schemeClr val="bg1"/>
              </a:solidFill>
            </a:endParaRPr>
          </a:p>
          <a:p>
            <a:r>
              <a:rPr lang="en-US" dirty="0">
                <a:solidFill>
                  <a:schemeClr val="bg1"/>
                </a:solidFill>
              </a:rPr>
              <a:t>California</a:t>
            </a:r>
          </a:p>
          <a:p>
            <a:r>
              <a:rPr lang="en-US" dirty="0">
                <a:solidFill>
                  <a:schemeClr val="bg1"/>
                </a:solidFill>
              </a:rPr>
              <a:t>Colorado</a:t>
            </a:r>
          </a:p>
          <a:p>
            <a:r>
              <a:rPr lang="en-US" dirty="0">
                <a:solidFill>
                  <a:schemeClr val="bg1"/>
                </a:solidFill>
              </a:rPr>
              <a:t>Iowa</a:t>
            </a:r>
          </a:p>
          <a:p>
            <a:r>
              <a:rPr lang="en-US" dirty="0">
                <a:solidFill>
                  <a:schemeClr val="bg1"/>
                </a:solidFill>
              </a:rPr>
              <a:t>Pennsylvania</a:t>
            </a:r>
          </a:p>
          <a:p>
            <a:r>
              <a:rPr lang="en-US" dirty="0">
                <a:solidFill>
                  <a:schemeClr val="bg1"/>
                </a:solidFill>
              </a:rPr>
              <a:t>Utah</a:t>
            </a:r>
          </a:p>
          <a:p>
            <a:endParaRPr lang="en-US" dirty="0">
              <a:solidFill>
                <a:schemeClr val="bg1"/>
              </a:solidFill>
            </a:endParaRPr>
          </a:p>
        </p:txBody>
      </p:sp>
    </p:spTree>
    <p:extLst>
      <p:ext uri="{BB962C8B-B14F-4D97-AF65-F5344CB8AC3E}">
        <p14:creationId xmlns:p14="http://schemas.microsoft.com/office/powerpoint/2010/main" val="2311415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ECBC6-A0F4-E844-A95C-E09C90F02321}"/>
              </a:ext>
            </a:extLst>
          </p:cNvPr>
          <p:cNvSpPr>
            <a:spLocks noGrp="1"/>
          </p:cNvSpPr>
          <p:nvPr>
            <p:ph type="title" idx="4294967295"/>
          </p:nvPr>
        </p:nvSpPr>
        <p:spPr>
          <a:xfrm>
            <a:off x="838200" y="975352"/>
            <a:ext cx="10515600" cy="1951945"/>
          </a:xfrm>
        </p:spPr>
        <p:txBody>
          <a:bodyPr>
            <a:noAutofit/>
          </a:bodyPr>
          <a:lstStyle/>
          <a:p>
            <a:pPr algn="ctr"/>
            <a:r>
              <a:rPr lang="en-US" sz="12000" b="1" dirty="0">
                <a:solidFill>
                  <a:schemeClr val="tx2"/>
                </a:solidFill>
                <a:latin typeface="Arial Narrow" panose="020B0604020202020204" pitchFamily="34" charset="0"/>
                <a:cs typeface="Arial Narrow" panose="020B0604020202020204" pitchFamily="34" charset="0"/>
              </a:rPr>
              <a:t>THANK YOU</a:t>
            </a:r>
          </a:p>
        </p:txBody>
      </p:sp>
      <p:sp>
        <p:nvSpPr>
          <p:cNvPr id="3" name="Text Placeholder 2">
            <a:extLst>
              <a:ext uri="{FF2B5EF4-FFF2-40B4-BE49-F238E27FC236}">
                <a16:creationId xmlns:a16="http://schemas.microsoft.com/office/drawing/2014/main" id="{069BCCEB-9B67-7B46-8B7D-19F69CAFFEE6}"/>
              </a:ext>
            </a:extLst>
          </p:cNvPr>
          <p:cNvSpPr txBox="1">
            <a:spLocks/>
          </p:cNvSpPr>
          <p:nvPr/>
        </p:nvSpPr>
        <p:spPr>
          <a:xfrm>
            <a:off x="838200" y="2978944"/>
            <a:ext cx="10550237" cy="2471737"/>
          </a:xfrm>
          <a:prstGeom prst="rect">
            <a:avLst/>
          </a:prstGeom>
        </p:spPr>
        <p:txBody>
          <a:bodyPr lIns="0" tIns="0" rIns="0" bIns="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5" name="TextBox 4">
            <a:extLst>
              <a:ext uri="{FF2B5EF4-FFF2-40B4-BE49-F238E27FC236}">
                <a16:creationId xmlns:a16="http://schemas.microsoft.com/office/drawing/2014/main" id="{DBF68466-378E-4BB5-B560-8F3311DA8A71}"/>
              </a:ext>
            </a:extLst>
          </p:cNvPr>
          <p:cNvSpPr txBox="1"/>
          <p:nvPr/>
        </p:nvSpPr>
        <p:spPr>
          <a:xfrm>
            <a:off x="1182256" y="3076038"/>
            <a:ext cx="10206181" cy="2277547"/>
          </a:xfrm>
          <a:prstGeom prst="rect">
            <a:avLst/>
          </a:prstGeom>
          <a:noFill/>
        </p:spPr>
        <p:txBody>
          <a:bodyPr wrap="square">
            <a:spAutoFit/>
          </a:bodyPr>
          <a:lstStyle/>
          <a:p>
            <a:pPr marL="0" indent="0" algn="ctr">
              <a:buNone/>
              <a:defRPr/>
            </a:pPr>
            <a:r>
              <a:rPr lang="en-US" sz="2400" b="1" dirty="0">
                <a:solidFill>
                  <a:schemeClr val="bg1">
                    <a:lumMod val="95000"/>
                  </a:schemeClr>
                </a:solidFill>
                <a:latin typeface="+mj-lt"/>
                <a:cs typeface="Arial" panose="020B0604020202020204" pitchFamily="34" charset="0"/>
              </a:rPr>
              <a:t>Communicating with the Foundation and its Boards is easy</a:t>
            </a:r>
            <a:endParaRPr lang="en-US" sz="200" b="1" dirty="0">
              <a:solidFill>
                <a:schemeClr val="bg1">
                  <a:lumMod val="95000"/>
                </a:schemeClr>
              </a:solidFill>
              <a:latin typeface="+mj-lt"/>
              <a:cs typeface="Arial" panose="020B0604020202020204" pitchFamily="34" charset="0"/>
            </a:endParaRPr>
          </a:p>
          <a:p>
            <a:pPr marL="0" indent="0" algn="ctr">
              <a:lnSpc>
                <a:spcPct val="100000"/>
              </a:lnSpc>
              <a:spcBef>
                <a:spcPts val="600"/>
              </a:spcBef>
              <a:buNone/>
              <a:defRPr/>
            </a:pPr>
            <a:r>
              <a:rPr lang="en-US" sz="1600" b="1" dirty="0">
                <a:solidFill>
                  <a:schemeClr val="bg1">
                    <a:lumMod val="95000"/>
                  </a:schemeClr>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www.appraisalfoundation.org</a:t>
            </a:r>
            <a:endParaRPr lang="en-US" sz="1600" b="1" dirty="0">
              <a:solidFill>
                <a:schemeClr val="bg1">
                  <a:lumMod val="95000"/>
                </a:schemeClr>
              </a:solidFill>
              <a:latin typeface="+mj-lt"/>
              <a:cs typeface="Arial" panose="020B0604020202020204" pitchFamily="34" charset="0"/>
            </a:endParaRPr>
          </a:p>
          <a:p>
            <a:pPr marL="0" indent="0" algn="ctr">
              <a:lnSpc>
                <a:spcPct val="100000"/>
              </a:lnSpc>
              <a:spcBef>
                <a:spcPts val="600"/>
              </a:spcBef>
              <a:buNone/>
              <a:defRPr/>
            </a:pPr>
            <a:r>
              <a:rPr lang="en-US" sz="1600" b="1" dirty="0">
                <a:solidFill>
                  <a:schemeClr val="bg1">
                    <a:lumMod val="95000"/>
                  </a:schemeClr>
                </a:solidFill>
                <a:latin typeface="+mj-lt"/>
                <a:cs typeface="Arial" panose="020B0604020202020204" pitchFamily="34" charset="0"/>
              </a:rPr>
              <a:t>1155 15</a:t>
            </a:r>
            <a:r>
              <a:rPr lang="en-US" sz="1600" b="1" baseline="30000" dirty="0">
                <a:solidFill>
                  <a:schemeClr val="bg1">
                    <a:lumMod val="95000"/>
                  </a:schemeClr>
                </a:solidFill>
                <a:latin typeface="+mj-lt"/>
                <a:cs typeface="Arial" panose="020B0604020202020204" pitchFamily="34" charset="0"/>
              </a:rPr>
              <a:t>th</a:t>
            </a:r>
            <a:r>
              <a:rPr lang="en-US" sz="1600" b="1" dirty="0">
                <a:solidFill>
                  <a:schemeClr val="bg1">
                    <a:lumMod val="95000"/>
                  </a:schemeClr>
                </a:solidFill>
                <a:latin typeface="+mj-lt"/>
                <a:cs typeface="Arial" panose="020B0604020202020204" pitchFamily="34" charset="0"/>
              </a:rPr>
              <a:t> Street NW, Suite 1111 Washington, DC  20005</a:t>
            </a:r>
            <a:br>
              <a:rPr lang="en-US" sz="1600" b="1" dirty="0">
                <a:solidFill>
                  <a:schemeClr val="bg1">
                    <a:lumMod val="95000"/>
                  </a:schemeClr>
                </a:solidFill>
                <a:latin typeface="+mj-lt"/>
                <a:cs typeface="Arial" panose="020B0604020202020204" pitchFamily="34" charset="0"/>
              </a:rPr>
            </a:br>
            <a:r>
              <a:rPr lang="en-US" sz="1600" b="1" dirty="0">
                <a:solidFill>
                  <a:schemeClr val="bg1">
                    <a:lumMod val="95000"/>
                  </a:schemeClr>
                </a:solidFill>
                <a:cs typeface="Arial" panose="020B0604020202020204" pitchFamily="34" charset="0"/>
              </a:rPr>
              <a:t>202.347.7722</a:t>
            </a:r>
          </a:p>
          <a:p>
            <a:pPr marL="0" indent="0" algn="ctr">
              <a:lnSpc>
                <a:spcPct val="100000"/>
              </a:lnSpc>
              <a:spcBef>
                <a:spcPts val="600"/>
              </a:spcBef>
              <a:buNone/>
              <a:tabLst>
                <a:tab pos="2055813" algn="l"/>
              </a:tabLst>
              <a:defRPr/>
            </a:pPr>
            <a:r>
              <a:rPr lang="en-US" sz="1600" u="sng" dirty="0">
                <a:solidFill>
                  <a:schemeClr val="bg1">
                    <a:lumMod val="95000"/>
                  </a:schemeClr>
                </a:solidFill>
                <a:latin typeface="+mj-lt"/>
                <a:cs typeface="Arial" panose="020B0604020202020204" pitchFamily="34" charset="0"/>
              </a:rPr>
              <a:t>info@appraisalfoundation.org</a:t>
            </a:r>
            <a:br>
              <a:rPr lang="en-US" sz="1600" u="sng" dirty="0">
                <a:solidFill>
                  <a:schemeClr val="bg1">
                    <a:lumMod val="95000"/>
                  </a:schemeClr>
                </a:solidFill>
                <a:latin typeface="+mj-lt"/>
                <a:cs typeface="Arial" panose="020B0604020202020204" pitchFamily="34" charset="0"/>
              </a:rPr>
            </a:br>
            <a:r>
              <a:rPr lang="en-US" sz="1600" u="sng" dirty="0">
                <a:solidFill>
                  <a:schemeClr val="bg1">
                    <a:lumMod val="95000"/>
                  </a:schemeClr>
                </a:solidFill>
                <a:latin typeface="+mj-lt"/>
                <a:cs typeface="Arial" panose="020B0604020202020204" pitchFamily="34" charset="0"/>
              </a:rPr>
              <a:t>ASB@appraisalfoundation.org </a:t>
            </a:r>
          </a:p>
          <a:p>
            <a:pPr marL="0" indent="0" algn="ctr">
              <a:lnSpc>
                <a:spcPct val="100000"/>
              </a:lnSpc>
              <a:spcBef>
                <a:spcPts val="600"/>
              </a:spcBef>
              <a:buNone/>
              <a:tabLst>
                <a:tab pos="2060575" algn="l"/>
              </a:tabLst>
              <a:defRPr/>
            </a:pPr>
            <a:r>
              <a:rPr lang="en-US" sz="1600" b="1" dirty="0">
                <a:solidFill>
                  <a:schemeClr val="bg1">
                    <a:lumMod val="95000"/>
                  </a:schemeClr>
                </a:solidFill>
                <a:latin typeface="+mj-lt"/>
                <a:cs typeface="Arial" panose="020B0604020202020204" pitchFamily="34" charset="0"/>
              </a:rPr>
              <a:t>Q&amp;A Forum: </a:t>
            </a:r>
            <a:r>
              <a:rPr lang="en-US" sz="1600" b="1" dirty="0">
                <a:solidFill>
                  <a:schemeClr val="bg1">
                    <a:lumMod val="95000"/>
                  </a:schemeClr>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www.appraisal.answerbase.com</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279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9A4D-BC35-4EA1-994E-67F0DD341AB3}"/>
              </a:ext>
            </a:extLst>
          </p:cNvPr>
          <p:cNvSpPr>
            <a:spLocks noGrp="1"/>
          </p:cNvSpPr>
          <p:nvPr>
            <p:ph type="title"/>
          </p:nvPr>
        </p:nvSpPr>
        <p:spPr/>
        <p:txBody>
          <a:bodyPr/>
          <a:lstStyle/>
          <a:p>
            <a:r>
              <a:rPr lang="en-US" dirty="0"/>
              <a:t>Current Environment</a:t>
            </a:r>
          </a:p>
        </p:txBody>
      </p:sp>
      <p:sp>
        <p:nvSpPr>
          <p:cNvPr id="3" name="Content Placeholder 2">
            <a:extLst>
              <a:ext uri="{FF2B5EF4-FFF2-40B4-BE49-F238E27FC236}">
                <a16:creationId xmlns:a16="http://schemas.microsoft.com/office/drawing/2014/main" id="{D977370D-0F09-40FD-B935-0F2B3F868553}"/>
              </a:ext>
            </a:extLst>
          </p:cNvPr>
          <p:cNvSpPr>
            <a:spLocks noGrp="1"/>
          </p:cNvSpPr>
          <p:nvPr>
            <p:ph idx="1"/>
          </p:nvPr>
        </p:nvSpPr>
        <p:spPr>
          <a:xfrm>
            <a:off x="932790" y="1825625"/>
            <a:ext cx="6859930" cy="4351338"/>
          </a:xfrm>
        </p:spPr>
        <p:txBody>
          <a:bodyPr>
            <a:normAutofit lnSpcReduction="10000"/>
          </a:bodyPr>
          <a:lstStyle/>
          <a:p>
            <a:r>
              <a:rPr lang="en-US" dirty="0"/>
              <a:t>2017 “</a:t>
            </a:r>
            <a:r>
              <a:rPr lang="en-US" i="1" dirty="0"/>
              <a:t>The Color of Law</a:t>
            </a:r>
            <a:r>
              <a:rPr lang="en-US" dirty="0"/>
              <a:t>” – contemporary (and bestselling) book discussing housing and racism</a:t>
            </a:r>
          </a:p>
          <a:p>
            <a:endParaRPr lang="en-US" dirty="0"/>
          </a:p>
          <a:p>
            <a:r>
              <a:rPr lang="en-US" dirty="0"/>
              <a:t>2018 “Devaluation of Assets in Black Neighborhoods”</a:t>
            </a:r>
          </a:p>
          <a:p>
            <a:endParaRPr lang="en-US" dirty="0"/>
          </a:p>
          <a:p>
            <a:r>
              <a:rPr lang="en-US" dirty="0"/>
              <a:t>2018 “Neighborhoods, Race and the Twenty-first-century Housing Appraisal Industry”</a:t>
            </a:r>
          </a:p>
        </p:txBody>
      </p:sp>
      <p:pic>
        <p:nvPicPr>
          <p:cNvPr id="6" name="Picture 5">
            <a:extLst>
              <a:ext uri="{FF2B5EF4-FFF2-40B4-BE49-F238E27FC236}">
                <a16:creationId xmlns:a16="http://schemas.microsoft.com/office/drawing/2014/main" id="{81132E33-978E-4B32-AB7B-EFEC82F007BD}"/>
              </a:ext>
            </a:extLst>
          </p:cNvPr>
          <p:cNvPicPr>
            <a:picLocks noChangeAspect="1"/>
          </p:cNvPicPr>
          <p:nvPr/>
        </p:nvPicPr>
        <p:blipFill>
          <a:blip r:embed="rId3"/>
          <a:stretch>
            <a:fillRect/>
          </a:stretch>
        </p:blipFill>
        <p:spPr>
          <a:xfrm>
            <a:off x="7763367" y="448812"/>
            <a:ext cx="1314633" cy="191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Logo&#10;&#10;Description automatically generated with medium confidence">
            <a:extLst>
              <a:ext uri="{FF2B5EF4-FFF2-40B4-BE49-F238E27FC236}">
                <a16:creationId xmlns:a16="http://schemas.microsoft.com/office/drawing/2014/main" id="{B6653056-0513-479F-A0FA-50D8CD2852B9}"/>
              </a:ext>
            </a:extLst>
          </p:cNvPr>
          <p:cNvPicPr>
            <a:picLocks noChangeAspect="1"/>
          </p:cNvPicPr>
          <p:nvPr/>
        </p:nvPicPr>
        <p:blipFill>
          <a:blip r:embed="rId4"/>
          <a:stretch>
            <a:fillRect/>
          </a:stretch>
        </p:blipFill>
        <p:spPr>
          <a:xfrm>
            <a:off x="9502041" y="1076326"/>
            <a:ext cx="2205147" cy="2852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Text&#10;&#10;Description automatically generated">
            <a:extLst>
              <a:ext uri="{FF2B5EF4-FFF2-40B4-BE49-F238E27FC236}">
                <a16:creationId xmlns:a16="http://schemas.microsoft.com/office/drawing/2014/main" id="{F3DA4C6B-357D-40D5-806B-B69026C4E301}"/>
              </a:ext>
            </a:extLst>
          </p:cNvPr>
          <p:cNvPicPr>
            <a:picLocks noChangeAspect="1"/>
          </p:cNvPicPr>
          <p:nvPr/>
        </p:nvPicPr>
        <p:blipFill>
          <a:blip r:embed="rId5"/>
          <a:stretch>
            <a:fillRect/>
          </a:stretch>
        </p:blipFill>
        <p:spPr>
          <a:xfrm>
            <a:off x="8216761" y="3192450"/>
            <a:ext cx="2351315"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2726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0A1F-AF72-492C-B5B0-CBC414943C69}"/>
              </a:ext>
            </a:extLst>
          </p:cNvPr>
          <p:cNvSpPr>
            <a:spLocks noGrp="1"/>
          </p:cNvSpPr>
          <p:nvPr>
            <p:ph type="title"/>
          </p:nvPr>
        </p:nvSpPr>
        <p:spPr/>
        <p:txBody>
          <a:bodyPr/>
          <a:lstStyle/>
          <a:p>
            <a:r>
              <a:rPr lang="en-US" dirty="0"/>
              <a:t>2020: The Year of Change</a:t>
            </a:r>
          </a:p>
        </p:txBody>
      </p:sp>
      <p:sp>
        <p:nvSpPr>
          <p:cNvPr id="3" name="Content Placeholder 2">
            <a:extLst>
              <a:ext uri="{FF2B5EF4-FFF2-40B4-BE49-F238E27FC236}">
                <a16:creationId xmlns:a16="http://schemas.microsoft.com/office/drawing/2014/main" id="{2D716031-4B8F-44B4-8FA6-948DDACB2E2F}"/>
              </a:ext>
            </a:extLst>
          </p:cNvPr>
          <p:cNvSpPr>
            <a:spLocks noGrp="1"/>
          </p:cNvSpPr>
          <p:nvPr>
            <p:ph idx="1"/>
          </p:nvPr>
        </p:nvSpPr>
        <p:spPr/>
        <p:txBody>
          <a:bodyPr>
            <a:normAutofit/>
          </a:bodyPr>
          <a:lstStyle/>
          <a:p>
            <a:pPr marL="0" indent="0">
              <a:buNone/>
            </a:pPr>
            <a:endParaRPr lang="en-US" dirty="0"/>
          </a:p>
          <a:p>
            <a:pPr marL="0" indent="0">
              <a:buNone/>
            </a:pPr>
            <a:endParaRPr lang="en-US" sz="3200" dirty="0"/>
          </a:p>
          <a:p>
            <a:pPr marL="0" indent="0">
              <a:buNone/>
            </a:pPr>
            <a:r>
              <a:rPr lang="en-US" sz="3200" dirty="0"/>
              <a:t>	  </a:t>
            </a:r>
          </a:p>
          <a:p>
            <a:pPr marL="0" indent="0">
              <a:buNone/>
            </a:pPr>
            <a:endParaRPr lang="en-US" dirty="0"/>
          </a:p>
        </p:txBody>
      </p:sp>
      <p:pic>
        <p:nvPicPr>
          <p:cNvPr id="5" name="Picture 4" descr="Text&#10;&#10;Description automatically generated">
            <a:extLst>
              <a:ext uri="{FF2B5EF4-FFF2-40B4-BE49-F238E27FC236}">
                <a16:creationId xmlns:a16="http://schemas.microsoft.com/office/drawing/2014/main" id="{8D0F0262-185C-412D-A535-BA5FC9D83ED2}"/>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92000"/>
                    </a14:imgEffect>
                  </a14:imgLayer>
                </a14:imgProps>
              </a:ext>
              <a:ext uri="{837473B0-CC2E-450A-ABE3-18F120FF3D39}">
                <a1611:picAttrSrcUrl xmlns:a1611="http://schemas.microsoft.com/office/drawing/2016/11/main" r:id="rId5"/>
              </a:ext>
            </a:extLst>
          </a:blip>
          <a:srcRect t="20135" r="23236" b="2348"/>
          <a:stretch/>
        </p:blipFill>
        <p:spPr>
          <a:xfrm>
            <a:off x="386682" y="476568"/>
            <a:ext cx="11256073" cy="5700395"/>
          </a:xfrm>
          <a:prstGeom prst="rect">
            <a:avLst/>
          </a:prstGeom>
          <a:scene3d>
            <a:camera prst="perspectiveFront"/>
            <a:lightRig rig="threePt" dir="t"/>
          </a:scene3d>
        </p:spPr>
      </p:pic>
      <p:pic>
        <p:nvPicPr>
          <p:cNvPr id="6" name="Picture 5">
            <a:extLst>
              <a:ext uri="{FF2B5EF4-FFF2-40B4-BE49-F238E27FC236}">
                <a16:creationId xmlns:a16="http://schemas.microsoft.com/office/drawing/2014/main" id="{DF4FF963-2B23-42F4-ABB8-98DD812D752A}"/>
              </a:ext>
            </a:extLst>
          </p:cNvPr>
          <p:cNvPicPr>
            <a:picLocks noChangeAspect="1"/>
          </p:cNvPicPr>
          <p:nvPr/>
        </p:nvPicPr>
        <p:blipFill>
          <a:blip r:embed="rId6"/>
          <a:stretch>
            <a:fillRect/>
          </a:stretch>
        </p:blipFill>
        <p:spPr>
          <a:xfrm>
            <a:off x="1943882" y="2972450"/>
            <a:ext cx="6726225" cy="913100"/>
          </a:xfrm>
          <a:prstGeom prst="rect">
            <a:avLst/>
          </a:prstGeom>
          <a:effectLst>
            <a:outerShdw blurRad="50800" dist="38100" algn="l" rotWithShape="0">
              <a:prstClr val="black">
                <a:alpha val="40000"/>
              </a:prstClr>
            </a:outerShdw>
          </a:effectLst>
        </p:spPr>
      </p:pic>
      <p:pic>
        <p:nvPicPr>
          <p:cNvPr id="7" name="Picture 6">
            <a:extLst>
              <a:ext uri="{FF2B5EF4-FFF2-40B4-BE49-F238E27FC236}">
                <a16:creationId xmlns:a16="http://schemas.microsoft.com/office/drawing/2014/main" id="{FCFCE02C-CCDD-461E-BEDF-3AED9ADD76C5}"/>
              </a:ext>
            </a:extLst>
          </p:cNvPr>
          <p:cNvPicPr>
            <a:picLocks noChangeAspect="1"/>
          </p:cNvPicPr>
          <p:nvPr/>
        </p:nvPicPr>
        <p:blipFill>
          <a:blip r:embed="rId7"/>
          <a:stretch>
            <a:fillRect/>
          </a:stretch>
        </p:blipFill>
        <p:spPr>
          <a:xfrm>
            <a:off x="1163011" y="2152962"/>
            <a:ext cx="6726224" cy="708254"/>
          </a:xfrm>
          <a:prstGeom prst="rect">
            <a:avLst/>
          </a:prstGeom>
          <a:effectLst>
            <a:outerShdw blurRad="50800" dist="38100" algn="l" rotWithShape="0">
              <a:prstClr val="black">
                <a:alpha val="40000"/>
              </a:prstClr>
            </a:outerShdw>
          </a:effectLst>
        </p:spPr>
      </p:pic>
      <p:pic>
        <p:nvPicPr>
          <p:cNvPr id="8" name="Picture 7">
            <a:extLst>
              <a:ext uri="{FF2B5EF4-FFF2-40B4-BE49-F238E27FC236}">
                <a16:creationId xmlns:a16="http://schemas.microsoft.com/office/drawing/2014/main" id="{D672128E-72D4-411F-994C-2D10698969A4}"/>
              </a:ext>
            </a:extLst>
          </p:cNvPr>
          <p:cNvPicPr>
            <a:picLocks noChangeAspect="1"/>
          </p:cNvPicPr>
          <p:nvPr/>
        </p:nvPicPr>
        <p:blipFill>
          <a:blip r:embed="rId8">
            <a:duotone>
              <a:prstClr val="black"/>
              <a:schemeClr val="accent1">
                <a:tint val="45000"/>
                <a:satMod val="400000"/>
              </a:schemeClr>
            </a:duotone>
          </a:blip>
          <a:stretch>
            <a:fillRect/>
          </a:stretch>
        </p:blipFill>
        <p:spPr>
          <a:xfrm>
            <a:off x="1163011" y="4125170"/>
            <a:ext cx="9180021" cy="1209975"/>
          </a:xfrm>
          <a:prstGeom prst="rect">
            <a:avLst/>
          </a:prstGeom>
          <a:solidFill>
            <a:schemeClr val="accent2">
              <a:lumMod val="20000"/>
              <a:lumOff val="80000"/>
            </a:schemeClr>
          </a:solidFill>
          <a:effectLst>
            <a:outerShdw blurRad="50800" dist="38100" algn="l" rotWithShape="0">
              <a:prstClr val="black">
                <a:alpha val="40000"/>
              </a:prstClr>
            </a:outerShdw>
          </a:effectLst>
        </p:spPr>
      </p:pic>
      <p:pic>
        <p:nvPicPr>
          <p:cNvPr id="9" name="Picture 8">
            <a:extLst>
              <a:ext uri="{FF2B5EF4-FFF2-40B4-BE49-F238E27FC236}">
                <a16:creationId xmlns:a16="http://schemas.microsoft.com/office/drawing/2014/main" id="{172F96A2-1873-4AF4-AD5C-31A3F88C7A24}"/>
              </a:ext>
            </a:extLst>
          </p:cNvPr>
          <p:cNvPicPr>
            <a:picLocks noChangeAspect="1"/>
          </p:cNvPicPr>
          <p:nvPr/>
        </p:nvPicPr>
        <p:blipFill>
          <a:blip r:embed="rId9"/>
          <a:stretch>
            <a:fillRect/>
          </a:stretch>
        </p:blipFill>
        <p:spPr>
          <a:xfrm>
            <a:off x="763928" y="5533437"/>
            <a:ext cx="11225233" cy="403895"/>
          </a:xfrm>
          <a:prstGeom prst="rect">
            <a:avLst/>
          </a:prstGeom>
          <a:effectLst>
            <a:outerShdw blurRad="50800" dist="38100" algn="l" rotWithShape="0">
              <a:prstClr val="black">
                <a:alpha val="40000"/>
              </a:prstClr>
            </a:outerShdw>
          </a:effectLst>
        </p:spPr>
      </p:pic>
      <p:pic>
        <p:nvPicPr>
          <p:cNvPr id="10" name="Picture 9">
            <a:extLst>
              <a:ext uri="{FF2B5EF4-FFF2-40B4-BE49-F238E27FC236}">
                <a16:creationId xmlns:a16="http://schemas.microsoft.com/office/drawing/2014/main" id="{1B9DFA71-BDC9-47E6-83FC-F6A2F10EFF8C}"/>
              </a:ext>
            </a:extLst>
          </p:cNvPr>
          <p:cNvPicPr>
            <a:picLocks noChangeAspect="1"/>
          </p:cNvPicPr>
          <p:nvPr/>
        </p:nvPicPr>
        <p:blipFill>
          <a:blip r:embed="rId10"/>
          <a:stretch>
            <a:fillRect/>
          </a:stretch>
        </p:blipFill>
        <p:spPr>
          <a:xfrm>
            <a:off x="1216201" y="1476856"/>
            <a:ext cx="7280703" cy="427663"/>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202567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AC91-57A2-4C83-AD4B-DDA0A71595D2}"/>
              </a:ext>
            </a:extLst>
          </p:cNvPr>
          <p:cNvSpPr>
            <a:spLocks noGrp="1"/>
          </p:cNvSpPr>
          <p:nvPr>
            <p:ph type="title"/>
          </p:nvPr>
        </p:nvSpPr>
        <p:spPr/>
        <p:txBody>
          <a:bodyPr/>
          <a:lstStyle/>
          <a:p>
            <a:r>
              <a:rPr lang="en-US" dirty="0"/>
              <a:t>New Release:</a:t>
            </a:r>
            <a:br>
              <a:rPr lang="en-US" dirty="0"/>
            </a:br>
            <a:r>
              <a:rPr lang="en-US" dirty="0"/>
              <a:t>April, 2021</a:t>
            </a:r>
          </a:p>
        </p:txBody>
      </p:sp>
      <p:pic>
        <p:nvPicPr>
          <p:cNvPr id="5" name="Content Placeholder 4" descr="A picture containing text, outdoor, sign&#10;&#10;Description automatically generated">
            <a:extLst>
              <a:ext uri="{FF2B5EF4-FFF2-40B4-BE49-F238E27FC236}">
                <a16:creationId xmlns:a16="http://schemas.microsoft.com/office/drawing/2014/main" id="{34755BD0-4F99-453F-8913-DEB7878FEA5F}"/>
              </a:ext>
            </a:extLst>
          </p:cNvPr>
          <p:cNvPicPr>
            <a:picLocks noGrp="1" noChangeAspect="1"/>
          </p:cNvPicPr>
          <p:nvPr>
            <p:ph idx="1"/>
          </p:nvPr>
        </p:nvPicPr>
        <p:blipFill>
          <a:blip r:embed="rId3"/>
          <a:stretch>
            <a:fillRect/>
          </a:stretch>
        </p:blipFill>
        <p:spPr>
          <a:xfrm>
            <a:off x="5021038" y="615504"/>
            <a:ext cx="3960401" cy="5740846"/>
          </a:xfrm>
          <a:prstGeom prst="rect">
            <a:avLst/>
          </a:prstGeom>
        </p:spPr>
      </p:pic>
    </p:spTree>
    <p:extLst>
      <p:ext uri="{BB962C8B-B14F-4D97-AF65-F5344CB8AC3E}">
        <p14:creationId xmlns:p14="http://schemas.microsoft.com/office/powerpoint/2010/main" val="3965690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00B0-D5D7-B848-8826-ACB9B159EFF2}"/>
              </a:ext>
            </a:extLst>
          </p:cNvPr>
          <p:cNvSpPr>
            <a:spLocks noGrp="1"/>
          </p:cNvSpPr>
          <p:nvPr>
            <p:ph type="title"/>
          </p:nvPr>
        </p:nvSpPr>
        <p:spPr/>
        <p:txBody>
          <a:bodyPr>
            <a:normAutofit/>
          </a:bodyPr>
          <a:lstStyle/>
          <a:p>
            <a:r>
              <a:rPr lang="en-US" dirty="0"/>
              <a:t>Congress and Federal Authorities</a:t>
            </a:r>
          </a:p>
        </p:txBody>
      </p:sp>
      <p:pic>
        <p:nvPicPr>
          <p:cNvPr id="6" name="Content Placeholder 5" descr="Text&#10;&#10;Description automatically generated with medium confidence">
            <a:extLst>
              <a:ext uri="{FF2B5EF4-FFF2-40B4-BE49-F238E27FC236}">
                <a16:creationId xmlns:a16="http://schemas.microsoft.com/office/drawing/2014/main" id="{2CABEBC4-6B31-4486-95BB-4B593B9FEECF}"/>
              </a:ext>
            </a:extLst>
          </p:cNvPr>
          <p:cNvPicPr>
            <a:picLocks noGrp="1" noChangeAspect="1"/>
          </p:cNvPicPr>
          <p:nvPr>
            <p:ph idx="1"/>
          </p:nvPr>
        </p:nvPicPr>
        <p:blipFill>
          <a:blip r:embed="rId3"/>
          <a:stretch>
            <a:fillRect/>
          </a:stretch>
        </p:blipFill>
        <p:spPr>
          <a:xfrm>
            <a:off x="1189776" y="1791970"/>
            <a:ext cx="2786261" cy="3552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0A628260-D94B-4619-8764-FF250BA6A664}"/>
              </a:ext>
            </a:extLst>
          </p:cNvPr>
          <p:cNvPicPr>
            <a:picLocks noChangeAspect="1"/>
          </p:cNvPicPr>
          <p:nvPr/>
        </p:nvPicPr>
        <p:blipFill>
          <a:blip r:embed="rId4"/>
          <a:stretch>
            <a:fillRect/>
          </a:stretch>
        </p:blipFill>
        <p:spPr>
          <a:xfrm>
            <a:off x="4541520" y="1371600"/>
            <a:ext cx="3340562" cy="4323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933DABF2-EB67-4169-A1AC-8143A217B431}"/>
              </a:ext>
            </a:extLst>
          </p:cNvPr>
          <p:cNvSpPr txBox="1"/>
          <p:nvPr/>
        </p:nvSpPr>
        <p:spPr>
          <a:xfrm>
            <a:off x="1524000" y="5671234"/>
            <a:ext cx="1967270" cy="646331"/>
          </a:xfrm>
          <a:prstGeom prst="rect">
            <a:avLst/>
          </a:prstGeom>
          <a:noFill/>
        </p:spPr>
        <p:txBody>
          <a:bodyPr wrap="none" rtlCol="0">
            <a:spAutoFit/>
          </a:bodyPr>
          <a:lstStyle/>
          <a:p>
            <a:r>
              <a:rPr lang="en-US" dirty="0"/>
              <a:t>Federal Housing </a:t>
            </a:r>
          </a:p>
          <a:p>
            <a:r>
              <a:rPr lang="en-US" dirty="0"/>
              <a:t>Finance Authority</a:t>
            </a:r>
          </a:p>
        </p:txBody>
      </p:sp>
      <p:sp>
        <p:nvSpPr>
          <p:cNvPr id="12" name="TextBox 11">
            <a:extLst>
              <a:ext uri="{FF2B5EF4-FFF2-40B4-BE49-F238E27FC236}">
                <a16:creationId xmlns:a16="http://schemas.microsoft.com/office/drawing/2014/main" id="{79B8FD7D-F31C-49FC-8154-873CC6A54302}"/>
              </a:ext>
            </a:extLst>
          </p:cNvPr>
          <p:cNvSpPr txBox="1"/>
          <p:nvPr/>
        </p:nvSpPr>
        <p:spPr>
          <a:xfrm>
            <a:off x="4693994" y="5989319"/>
            <a:ext cx="2993192" cy="646331"/>
          </a:xfrm>
          <a:prstGeom prst="rect">
            <a:avLst/>
          </a:prstGeom>
          <a:noFill/>
        </p:spPr>
        <p:txBody>
          <a:bodyPr wrap="none" rtlCol="0">
            <a:spAutoFit/>
          </a:bodyPr>
          <a:lstStyle/>
          <a:p>
            <a:pPr algn="ctr"/>
            <a:r>
              <a:rPr lang="en-US" dirty="0"/>
              <a:t>Government Accountability</a:t>
            </a:r>
          </a:p>
          <a:p>
            <a:pPr algn="ctr"/>
            <a:r>
              <a:rPr lang="en-US" dirty="0"/>
              <a:t>Office</a:t>
            </a:r>
          </a:p>
        </p:txBody>
      </p:sp>
      <p:sp>
        <p:nvSpPr>
          <p:cNvPr id="13" name="TextBox 12">
            <a:extLst>
              <a:ext uri="{FF2B5EF4-FFF2-40B4-BE49-F238E27FC236}">
                <a16:creationId xmlns:a16="http://schemas.microsoft.com/office/drawing/2014/main" id="{63B68D70-06E0-48ED-B330-CA37E92BCB71}"/>
              </a:ext>
            </a:extLst>
          </p:cNvPr>
          <p:cNvSpPr txBox="1"/>
          <p:nvPr/>
        </p:nvSpPr>
        <p:spPr>
          <a:xfrm>
            <a:off x="8700730" y="5809733"/>
            <a:ext cx="2056973" cy="369332"/>
          </a:xfrm>
          <a:prstGeom prst="rect">
            <a:avLst/>
          </a:prstGeom>
          <a:noFill/>
        </p:spPr>
        <p:txBody>
          <a:bodyPr wrap="none" rtlCol="0">
            <a:spAutoFit/>
          </a:bodyPr>
          <a:lstStyle/>
          <a:p>
            <a:r>
              <a:rPr lang="en-US" dirty="0"/>
              <a:t>Congress (House)</a:t>
            </a:r>
          </a:p>
        </p:txBody>
      </p:sp>
      <p:pic>
        <p:nvPicPr>
          <p:cNvPr id="9" name="Picture 8" descr="Graphical user interface, text, application&#10;&#10;Description automatically generated">
            <a:extLst>
              <a:ext uri="{FF2B5EF4-FFF2-40B4-BE49-F238E27FC236}">
                <a16:creationId xmlns:a16="http://schemas.microsoft.com/office/drawing/2014/main" id="{629F9E80-C1E4-4128-AC9E-DBE365AF8F0D}"/>
              </a:ext>
            </a:extLst>
          </p:cNvPr>
          <p:cNvPicPr>
            <a:picLocks noChangeAspect="1"/>
          </p:cNvPicPr>
          <p:nvPr/>
        </p:nvPicPr>
        <p:blipFill>
          <a:blip r:embed="rId5"/>
          <a:stretch>
            <a:fillRect/>
          </a:stretch>
        </p:blipFill>
        <p:spPr>
          <a:xfrm>
            <a:off x="8447565" y="1690688"/>
            <a:ext cx="2839941" cy="36819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6252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00B0-D5D7-B848-8826-ACB9B159EFF2}"/>
              </a:ext>
            </a:extLst>
          </p:cNvPr>
          <p:cNvSpPr>
            <a:spLocks noGrp="1"/>
          </p:cNvSpPr>
          <p:nvPr>
            <p:ph type="title"/>
          </p:nvPr>
        </p:nvSpPr>
        <p:spPr/>
        <p:txBody>
          <a:bodyPr>
            <a:normAutofit/>
          </a:bodyPr>
          <a:lstStyle/>
          <a:p>
            <a:r>
              <a:rPr lang="en-US" dirty="0"/>
              <a:t>Congress</a:t>
            </a:r>
          </a:p>
        </p:txBody>
      </p:sp>
      <p:sp>
        <p:nvSpPr>
          <p:cNvPr id="4" name="Content Placeholder 3">
            <a:extLst>
              <a:ext uri="{FF2B5EF4-FFF2-40B4-BE49-F238E27FC236}">
                <a16:creationId xmlns:a16="http://schemas.microsoft.com/office/drawing/2014/main" id="{EE64F649-BDE9-46A9-ADA4-8C74839290B0}"/>
              </a:ext>
            </a:extLst>
          </p:cNvPr>
          <p:cNvSpPr>
            <a:spLocks noGrp="1"/>
          </p:cNvSpPr>
          <p:nvPr>
            <p:ph idx="1"/>
          </p:nvPr>
        </p:nvSpPr>
        <p:spPr>
          <a:xfrm>
            <a:off x="838200" y="1825625"/>
            <a:ext cx="3703320" cy="4280535"/>
          </a:xfrm>
        </p:spPr>
        <p:txBody>
          <a:bodyPr/>
          <a:lstStyle/>
          <a:p>
            <a:r>
              <a:rPr lang="en-US" dirty="0"/>
              <a:t>March 10, 2021</a:t>
            </a:r>
          </a:p>
          <a:p>
            <a:pPr marL="457200" lvl="1" indent="0">
              <a:buNone/>
            </a:pPr>
            <a:r>
              <a:rPr lang="en-US" dirty="0"/>
              <a:t>Introduced as a discussion draft</a:t>
            </a:r>
          </a:p>
        </p:txBody>
      </p:sp>
      <p:pic>
        <p:nvPicPr>
          <p:cNvPr id="5" name="Picture 4" descr="Graphical user interface, text, application&#10;&#10;Description automatically generated">
            <a:extLst>
              <a:ext uri="{FF2B5EF4-FFF2-40B4-BE49-F238E27FC236}">
                <a16:creationId xmlns:a16="http://schemas.microsoft.com/office/drawing/2014/main" id="{CC155D86-4A83-4AB6-BD2C-3499167D1087}"/>
              </a:ext>
            </a:extLst>
          </p:cNvPr>
          <p:cNvPicPr>
            <a:picLocks noChangeAspect="1"/>
          </p:cNvPicPr>
          <p:nvPr/>
        </p:nvPicPr>
        <p:blipFill>
          <a:blip r:embed="rId3"/>
          <a:stretch>
            <a:fillRect/>
          </a:stretch>
        </p:blipFill>
        <p:spPr>
          <a:xfrm>
            <a:off x="5045894" y="507999"/>
            <a:ext cx="4201557" cy="54472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04554726"/>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041E41"/>
      </a:dk2>
      <a:lt2>
        <a:srgbClr val="E7E6E6"/>
      </a:lt2>
      <a:accent1>
        <a:srgbClr val="041E41"/>
      </a:accent1>
      <a:accent2>
        <a:srgbClr val="B94700"/>
      </a:accent2>
      <a:accent3>
        <a:srgbClr val="FFD6BE"/>
      </a:accent3>
      <a:accent4>
        <a:srgbClr val="5B6770"/>
      </a:accent4>
      <a:accent5>
        <a:srgbClr val="003C71"/>
      </a:accent5>
      <a:accent6>
        <a:srgbClr val="A5A5A5"/>
      </a:accent6>
      <a:hlink>
        <a:srgbClr val="BFBFBF"/>
      </a:hlink>
      <a:folHlink>
        <a:srgbClr val="B94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AF 1">
      <a:dk1>
        <a:srgbClr val="000000"/>
      </a:dk1>
      <a:lt1>
        <a:srgbClr val="FFFFFF"/>
      </a:lt1>
      <a:dk2>
        <a:srgbClr val="041E41"/>
      </a:dk2>
      <a:lt2>
        <a:srgbClr val="E7E6E6"/>
      </a:lt2>
      <a:accent1>
        <a:srgbClr val="041E41"/>
      </a:accent1>
      <a:accent2>
        <a:srgbClr val="B94700"/>
      </a:accent2>
      <a:accent3>
        <a:srgbClr val="EAAA00"/>
      </a:accent3>
      <a:accent4>
        <a:srgbClr val="5B6770"/>
      </a:accent4>
      <a:accent5>
        <a:srgbClr val="003C71"/>
      </a:accent5>
      <a:accent6>
        <a:srgbClr val="007CCE"/>
      </a:accent6>
      <a:hlink>
        <a:srgbClr val="0071CE"/>
      </a:hlink>
      <a:folHlink>
        <a:srgbClr val="B94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EAB7427F440341BAEB6546A3A38D56" ma:contentTypeVersion="7" ma:contentTypeDescription="Create a new document." ma:contentTypeScope="" ma:versionID="50711cc365ba0048e1d1cf579f7f0885">
  <xsd:schema xmlns:xsd="http://www.w3.org/2001/XMLSchema" xmlns:xs="http://www.w3.org/2001/XMLSchema" xmlns:p="http://schemas.microsoft.com/office/2006/metadata/properties" xmlns:ns3="0882e617-3b0f-4135-9308-e7d64bf4592e" xmlns:ns4="94b300cc-701b-48ce-91bc-96bff2aefdb6" targetNamespace="http://schemas.microsoft.com/office/2006/metadata/properties" ma:root="true" ma:fieldsID="d379fe28500ce78845ab516626fbabd0" ns3:_="" ns4:_="">
    <xsd:import namespace="0882e617-3b0f-4135-9308-e7d64bf4592e"/>
    <xsd:import namespace="94b300cc-701b-48ce-91bc-96bff2aefdb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82e617-3b0f-4135-9308-e7d64bf459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b300cc-701b-48ce-91bc-96bff2aefdb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C57EBB-496F-4635-9CCF-65BD6C6AC5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82e617-3b0f-4135-9308-e7d64bf4592e"/>
    <ds:schemaRef ds:uri="94b300cc-701b-48ce-91bc-96bff2aefd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A95D66-050D-4F05-B984-5DB9E0481C4F}">
  <ds:schemaRefs>
    <ds:schemaRef ds:uri="http://schemas.microsoft.com/sharepoint/v3/contenttype/forms"/>
  </ds:schemaRefs>
</ds:datastoreItem>
</file>

<file path=customXml/itemProps3.xml><?xml version="1.0" encoding="utf-8"?>
<ds:datastoreItem xmlns:ds="http://schemas.openxmlformats.org/officeDocument/2006/customXml" ds:itemID="{A4F60455-8810-4E3A-9CD2-4311BD702F5C}">
  <ds:schemaRefs>
    <ds:schemaRef ds:uri="0882e617-3b0f-4135-9308-e7d64bf4592e"/>
    <ds:schemaRef ds:uri="http://schemas.microsoft.com/office/2006/metadata/properties"/>
    <ds:schemaRef ds:uri="http://purl.org/dc/elements/1.1/"/>
    <ds:schemaRef ds:uri="94b300cc-701b-48ce-91bc-96bff2aefdb6"/>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4907</TotalTime>
  <Words>2088</Words>
  <Application>Microsoft Office PowerPoint</Application>
  <PresentationFormat>Widescreen</PresentationFormat>
  <Paragraphs>295</Paragraphs>
  <Slides>48</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48</vt:i4>
      </vt:variant>
    </vt:vector>
  </HeadingPairs>
  <TitlesOfParts>
    <vt:vector size="54" baseType="lpstr">
      <vt:lpstr>Arial</vt:lpstr>
      <vt:lpstr>Arial Narrow</vt:lpstr>
      <vt:lpstr>Calibri</vt:lpstr>
      <vt:lpstr>System Font Regular</vt:lpstr>
      <vt:lpstr>Office Theme</vt:lpstr>
      <vt:lpstr>1_Office Theme</vt:lpstr>
      <vt:lpstr>PowerPoint Presentation</vt:lpstr>
      <vt:lpstr>INTRODUCTION</vt:lpstr>
      <vt:lpstr>Agenda</vt:lpstr>
      <vt:lpstr>The Appraisal Foundation</vt:lpstr>
      <vt:lpstr>Current Environment</vt:lpstr>
      <vt:lpstr>2020: The Year of Change</vt:lpstr>
      <vt:lpstr>New Release: April, 2021</vt:lpstr>
      <vt:lpstr>Congress and Federal Authorities</vt:lpstr>
      <vt:lpstr>Congress</vt:lpstr>
      <vt:lpstr>States- Bias training</vt:lpstr>
      <vt:lpstr>Appraisal Standards Board</vt:lpstr>
      <vt:lpstr>USPAP</vt:lpstr>
      <vt:lpstr>ASB: Discussion Draft </vt:lpstr>
      <vt:lpstr>Discussion Draft- General Information</vt:lpstr>
      <vt:lpstr>Discussion Draft- Contents</vt:lpstr>
      <vt:lpstr>Discussion Draft Section 1:        “Personal Inspection”</vt:lpstr>
      <vt:lpstr>Definition of Personal Inspection in USPAP:</vt:lpstr>
      <vt:lpstr>Personal Inspection - Evolution</vt:lpstr>
      <vt:lpstr>Consider this Scenario:</vt:lpstr>
      <vt:lpstr>Raises Questions</vt:lpstr>
      <vt:lpstr>Raises Questions</vt:lpstr>
      <vt:lpstr>Personal Inspection &amp; Scope of Work</vt:lpstr>
      <vt:lpstr>Discussion Draft Section 2:        Significant Appraisal Assistance</vt:lpstr>
      <vt:lpstr>Significant Appraisal Assistance</vt:lpstr>
      <vt:lpstr>Significant Appraisal Assistance</vt:lpstr>
      <vt:lpstr>Significant Appraisal Assistance</vt:lpstr>
      <vt:lpstr>Significant Appraisal Assistance - Scenario</vt:lpstr>
      <vt:lpstr>Discussion Draft Section 3:        The DEFINITION of Misleading</vt:lpstr>
      <vt:lpstr>Misleading</vt:lpstr>
      <vt:lpstr>Misleading</vt:lpstr>
      <vt:lpstr>Discussion Draft Section 4:    ETHICS RULE   </vt:lpstr>
      <vt:lpstr>Fair Housing Issues</vt:lpstr>
      <vt:lpstr>Fair Housing Issues</vt:lpstr>
      <vt:lpstr>AO-16</vt:lpstr>
      <vt:lpstr>“Unsupported” in the ETHICS RULE</vt:lpstr>
      <vt:lpstr>Terms of 1976 lawsuit </vt:lpstr>
      <vt:lpstr>USAP Covers the Appraisal Profession</vt:lpstr>
      <vt:lpstr>Supported Conclusions </vt:lpstr>
      <vt:lpstr>USPAP</vt:lpstr>
      <vt:lpstr>Appraiser Qualifications Board</vt:lpstr>
      <vt:lpstr>Exposure Draft: Distance Education</vt:lpstr>
      <vt:lpstr>History of the 7-Hour Course</vt:lpstr>
      <vt:lpstr>7 Hour National USPAP Update Course</vt:lpstr>
      <vt:lpstr>Course Format</vt:lpstr>
      <vt:lpstr>Course Topics</vt:lpstr>
      <vt:lpstr> PRACTICAL APPLICATIONS OF REAL ESTATE APPRAISAL (PAREA)</vt:lpstr>
      <vt:lpstr>PAREA: Update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Desmarais</dc:creator>
  <cp:lastModifiedBy>Lisa Desmarais</cp:lastModifiedBy>
  <cp:revision>176</cp:revision>
  <cp:lastPrinted>2020-06-09T20:52:42Z</cp:lastPrinted>
  <dcterms:created xsi:type="dcterms:W3CDTF">2020-06-09T20:49:15Z</dcterms:created>
  <dcterms:modified xsi:type="dcterms:W3CDTF">2021-06-28T16:58:25Z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988400443</vt:i4>
  </property>
  <property fmtid="{D5CDD505-2E9C-101B-9397-08002B2CF9AE}" pid="3" name="_NewReviewCycle">
    <vt:lpwstr/>
  </property>
  <property fmtid="{D5CDD505-2E9C-101B-9397-08002B2CF9AE}" pid="4" name="_EmailSubject">
    <vt:lpwstr>PPT Edits and WRM Script for Thursday</vt:lpwstr>
  </property>
  <property fmtid="{D5CDD505-2E9C-101B-9397-08002B2CF9AE}" pid="5" name="_AuthorEmail">
    <vt:lpwstr>wayne.r.miller@bofa.com</vt:lpwstr>
  </property>
  <property fmtid="{D5CDD505-2E9C-101B-9397-08002B2CF9AE}" pid="6" name="_AuthorEmailDisplayName">
    <vt:lpwstr>Miller, Wayne R</vt:lpwstr>
  </property>
  <property fmtid="{D5CDD505-2E9C-101B-9397-08002B2CF9AE}" pid="7" name="ContentTypeId">
    <vt:lpwstr>0x010100E4EAB7427F440341BAEB6546A3A38D56</vt:lpwstr>
  </property>
  <property fmtid="{D5CDD505-2E9C-101B-9397-08002B2CF9AE}" pid="8" name="TitusGUID">
    <vt:lpwstr>7f20e137-45ac-43d1-b19c-213e4f41b611</vt:lpwstr>
  </property>
  <property fmtid="{D5CDD505-2E9C-101B-9397-08002B2CF9AE}" pid="9" name="Classification">
    <vt:lpwstr>Unclassified</vt:lpwstr>
  </property>
  <property fmtid="{D5CDD505-2E9C-101B-9397-08002B2CF9AE}" pid="10" name="_PreviousAdHocReviewCycleID">
    <vt:i4>2042364646</vt:i4>
  </property>
</Properties>
</file>